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4258" r:id="rId2"/>
  </p:sldMasterIdLst>
  <p:notesMasterIdLst>
    <p:notesMasterId r:id="rId116"/>
  </p:notesMasterIdLst>
  <p:sldIdLst>
    <p:sldId id="535" r:id="rId3"/>
    <p:sldId id="536" r:id="rId4"/>
    <p:sldId id="538" r:id="rId5"/>
    <p:sldId id="540" r:id="rId6"/>
    <p:sldId id="543" r:id="rId7"/>
    <p:sldId id="544" r:id="rId8"/>
    <p:sldId id="295" r:id="rId9"/>
    <p:sldId id="267" r:id="rId10"/>
    <p:sldId id="268" r:id="rId11"/>
    <p:sldId id="450" r:id="rId12"/>
    <p:sldId id="489" r:id="rId13"/>
    <p:sldId id="297" r:id="rId14"/>
    <p:sldId id="269" r:id="rId15"/>
    <p:sldId id="484" r:id="rId16"/>
    <p:sldId id="479" r:id="rId17"/>
    <p:sldId id="393" r:id="rId18"/>
    <p:sldId id="394" r:id="rId19"/>
    <p:sldId id="481" r:id="rId20"/>
    <p:sldId id="271" r:id="rId21"/>
    <p:sldId id="272" r:id="rId22"/>
    <p:sldId id="490" r:id="rId23"/>
    <p:sldId id="273" r:id="rId24"/>
    <p:sldId id="416" r:id="rId25"/>
    <p:sldId id="299" r:id="rId26"/>
    <p:sldId id="349" r:id="rId27"/>
    <p:sldId id="300" r:id="rId28"/>
    <p:sldId id="350" r:id="rId29"/>
    <p:sldId id="351" r:id="rId30"/>
    <p:sldId id="390" r:id="rId31"/>
    <p:sldId id="301" r:id="rId32"/>
    <p:sldId id="324" r:id="rId33"/>
    <p:sldId id="307" r:id="rId34"/>
    <p:sldId id="309" r:id="rId35"/>
    <p:sldId id="345" r:id="rId36"/>
    <p:sldId id="325" r:id="rId37"/>
    <p:sldId id="303" r:id="rId38"/>
    <p:sldId id="353" r:id="rId39"/>
    <p:sldId id="304" r:id="rId40"/>
    <p:sldId id="485" r:id="rId41"/>
    <p:sldId id="305" r:id="rId42"/>
    <p:sldId id="306" r:id="rId43"/>
    <p:sldId id="491" r:id="rId44"/>
    <p:sldId id="465" r:id="rId45"/>
    <p:sldId id="498" r:id="rId46"/>
    <p:sldId id="467" r:id="rId47"/>
    <p:sldId id="468" r:id="rId48"/>
    <p:sldId id="486" r:id="rId49"/>
    <p:sldId id="371" r:id="rId50"/>
    <p:sldId id="372" r:id="rId51"/>
    <p:sldId id="499" r:id="rId52"/>
    <p:sldId id="400" r:id="rId53"/>
    <p:sldId id="401" r:id="rId54"/>
    <p:sldId id="439" r:id="rId55"/>
    <p:sldId id="403" r:id="rId56"/>
    <p:sldId id="402" r:id="rId57"/>
    <p:sldId id="500" r:id="rId58"/>
    <p:sldId id="449" r:id="rId59"/>
    <p:sldId id="501" r:id="rId60"/>
    <p:sldId id="502" r:id="rId61"/>
    <p:sldId id="503" r:id="rId62"/>
    <p:sldId id="504" r:id="rId63"/>
    <p:sldId id="505" r:id="rId64"/>
    <p:sldId id="506" r:id="rId65"/>
    <p:sldId id="507" r:id="rId66"/>
    <p:sldId id="508" r:id="rId67"/>
    <p:sldId id="509" r:id="rId68"/>
    <p:sldId id="515" r:id="rId69"/>
    <p:sldId id="510" r:id="rId70"/>
    <p:sldId id="516" r:id="rId71"/>
    <p:sldId id="511" r:id="rId72"/>
    <p:sldId id="512" r:id="rId73"/>
    <p:sldId id="513" r:id="rId74"/>
    <p:sldId id="517" r:id="rId75"/>
    <p:sldId id="514" r:id="rId76"/>
    <p:sldId id="518" r:id="rId77"/>
    <p:sldId id="520" r:id="rId78"/>
    <p:sldId id="521" r:id="rId79"/>
    <p:sldId id="522" r:id="rId80"/>
    <p:sldId id="519" r:id="rId81"/>
    <p:sldId id="478" r:id="rId82"/>
    <p:sldId id="492" r:id="rId83"/>
    <p:sldId id="493" r:id="rId84"/>
    <p:sldId id="494" r:id="rId85"/>
    <p:sldId id="495" r:id="rId86"/>
    <p:sldId id="496" r:id="rId87"/>
    <p:sldId id="497" r:id="rId88"/>
    <p:sldId id="452" r:id="rId89"/>
    <p:sldId id="523" r:id="rId90"/>
    <p:sldId id="454" r:id="rId91"/>
    <p:sldId id="455" r:id="rId92"/>
    <p:sldId id="456" r:id="rId93"/>
    <p:sldId id="457" r:id="rId94"/>
    <p:sldId id="458" r:id="rId95"/>
    <p:sldId id="459" r:id="rId96"/>
    <p:sldId id="463" r:id="rId97"/>
    <p:sldId id="460" r:id="rId98"/>
    <p:sldId id="461" r:id="rId99"/>
    <p:sldId id="524" r:id="rId100"/>
    <p:sldId id="525" r:id="rId101"/>
    <p:sldId id="526" r:id="rId102"/>
    <p:sldId id="527" r:id="rId103"/>
    <p:sldId id="528" r:id="rId104"/>
    <p:sldId id="529" r:id="rId105"/>
    <p:sldId id="530" r:id="rId106"/>
    <p:sldId id="531" r:id="rId107"/>
    <p:sldId id="532" r:id="rId108"/>
    <p:sldId id="462" r:id="rId109"/>
    <p:sldId id="534" r:id="rId110"/>
    <p:sldId id="533" r:id="rId111"/>
    <p:sldId id="404" r:id="rId112"/>
    <p:sldId id="440" r:id="rId113"/>
    <p:sldId id="391" r:id="rId114"/>
    <p:sldId id="296" r:id="rId11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Helvetica" pitchFamily="34" charset="0"/>
        <a:ea typeface="+mn-ea"/>
        <a:cs typeface="+mn-cs"/>
      </a:defRPr>
    </a:lvl1pPr>
    <a:lvl2pPr marL="457200" algn="l" rtl="0" eaLnBrk="0" fontAlgn="base" hangingPunct="0">
      <a:spcBef>
        <a:spcPct val="0"/>
      </a:spcBef>
      <a:spcAft>
        <a:spcPct val="0"/>
      </a:spcAft>
      <a:defRPr kern="1200">
        <a:solidFill>
          <a:schemeClr val="tx1"/>
        </a:solidFill>
        <a:latin typeface="Helvetica" pitchFamily="34" charset="0"/>
        <a:ea typeface="+mn-ea"/>
        <a:cs typeface="+mn-cs"/>
      </a:defRPr>
    </a:lvl2pPr>
    <a:lvl3pPr marL="914400" algn="l" rtl="0" eaLnBrk="0" fontAlgn="base" hangingPunct="0">
      <a:spcBef>
        <a:spcPct val="0"/>
      </a:spcBef>
      <a:spcAft>
        <a:spcPct val="0"/>
      </a:spcAft>
      <a:defRPr kern="1200">
        <a:solidFill>
          <a:schemeClr val="tx1"/>
        </a:solidFill>
        <a:latin typeface="Helvetica" pitchFamily="34" charset="0"/>
        <a:ea typeface="+mn-ea"/>
        <a:cs typeface="+mn-cs"/>
      </a:defRPr>
    </a:lvl3pPr>
    <a:lvl4pPr marL="1371600" algn="l" rtl="0" eaLnBrk="0" fontAlgn="base" hangingPunct="0">
      <a:spcBef>
        <a:spcPct val="0"/>
      </a:spcBef>
      <a:spcAft>
        <a:spcPct val="0"/>
      </a:spcAft>
      <a:defRPr kern="1200">
        <a:solidFill>
          <a:schemeClr val="tx1"/>
        </a:solidFill>
        <a:latin typeface="Helvetica" pitchFamily="34" charset="0"/>
        <a:ea typeface="+mn-ea"/>
        <a:cs typeface="+mn-cs"/>
      </a:defRPr>
    </a:lvl4pPr>
    <a:lvl5pPr marL="1828800" algn="l" rtl="0" eaLnBrk="0" fontAlgn="base" hangingPunct="0">
      <a:spcBef>
        <a:spcPct val="0"/>
      </a:spcBef>
      <a:spcAft>
        <a:spcPct val="0"/>
      </a:spcAft>
      <a:defRPr kern="1200">
        <a:solidFill>
          <a:schemeClr val="tx1"/>
        </a:solidFill>
        <a:latin typeface="Helvetica" pitchFamily="34" charset="0"/>
        <a:ea typeface="+mn-ea"/>
        <a:cs typeface="+mn-cs"/>
      </a:defRPr>
    </a:lvl5pPr>
    <a:lvl6pPr marL="2286000" algn="l" defTabSz="914400" rtl="0" eaLnBrk="1" latinLnBrk="0" hangingPunct="1">
      <a:defRPr kern="1200">
        <a:solidFill>
          <a:schemeClr val="tx1"/>
        </a:solidFill>
        <a:latin typeface="Helvetica" pitchFamily="34" charset="0"/>
        <a:ea typeface="+mn-ea"/>
        <a:cs typeface="+mn-cs"/>
      </a:defRPr>
    </a:lvl6pPr>
    <a:lvl7pPr marL="2743200" algn="l" defTabSz="914400" rtl="0" eaLnBrk="1" latinLnBrk="0" hangingPunct="1">
      <a:defRPr kern="1200">
        <a:solidFill>
          <a:schemeClr val="tx1"/>
        </a:solidFill>
        <a:latin typeface="Helvetica" pitchFamily="34" charset="0"/>
        <a:ea typeface="+mn-ea"/>
        <a:cs typeface="+mn-cs"/>
      </a:defRPr>
    </a:lvl7pPr>
    <a:lvl8pPr marL="3200400" algn="l" defTabSz="914400" rtl="0" eaLnBrk="1" latinLnBrk="0" hangingPunct="1">
      <a:defRPr kern="1200">
        <a:solidFill>
          <a:schemeClr val="tx1"/>
        </a:solidFill>
        <a:latin typeface="Helvetica" pitchFamily="34" charset="0"/>
        <a:ea typeface="+mn-ea"/>
        <a:cs typeface="+mn-cs"/>
      </a:defRPr>
    </a:lvl8pPr>
    <a:lvl9pPr marL="3657600" algn="l" defTabSz="914400" rtl="0" eaLnBrk="1" latinLnBrk="0" hangingPunct="1">
      <a:defRPr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789" userDrawn="1">
          <p15:clr>
            <a:srgbClr val="A4A3A4"/>
          </p15:clr>
        </p15:guide>
        <p15:guide id="2" pos="6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FF"/>
    <a:srgbClr val="FF3300"/>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561" autoAdjust="0"/>
  </p:normalViewPr>
  <p:slideViewPr>
    <p:cSldViewPr snapToGrid="0">
      <p:cViewPr varScale="1">
        <p:scale>
          <a:sx n="84" d="100"/>
          <a:sy n="84" d="100"/>
        </p:scale>
        <p:origin x="63" y="132"/>
      </p:cViewPr>
      <p:guideLst>
        <p:guide orient="horz" pos="789"/>
        <p:guide pos="64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_rels/viewProps.xml.rels><?xml version="1.0" encoding="UTF-8" standalone="yes"?>
<Relationships xmlns="http://schemas.openxmlformats.org/package/2006/relationships"><Relationship Id="rId1"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501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n-US" altLang="zh-CN"/>
          </a:p>
        </p:txBody>
      </p:sp>
      <p:sp>
        <p:nvSpPr>
          <p:cNvPr id="9830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501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n-US" altLang="zh-CN"/>
          </a:p>
        </p:txBody>
      </p:sp>
      <p:sp>
        <p:nvSpPr>
          <p:cNvPr id="501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D2A5F61D-0E08-4CE5-9729-F19C3BEED073}" type="slidenum">
              <a:rPr lang="zh-CN" altLang="en-US"/>
              <a:pPr>
                <a:defRPr/>
              </a:pPr>
              <a:t>‹#›</a:t>
            </a:fld>
            <a:endParaRPr lang="en-US" altLang="zh-CN"/>
          </a:p>
        </p:txBody>
      </p:sp>
    </p:spTree>
    <p:extLst>
      <p:ext uri="{BB962C8B-B14F-4D97-AF65-F5344CB8AC3E}">
        <p14:creationId xmlns:p14="http://schemas.microsoft.com/office/powerpoint/2010/main" val="22261173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2F2B4B6E-901E-4356-8FCA-C46B06A92E56}" type="slidenum">
              <a:rPr lang="zh-CN" altLang="en-US" smtClean="0">
                <a:latin typeface="Times New Roman" pitchFamily="18" charset="0"/>
              </a:rPr>
              <a:pPr/>
              <a:t>7</a:t>
            </a:fld>
            <a:endParaRPr lang="en-US" altLang="zh-CN" smtClean="0">
              <a:latin typeface="Times New Roman" pitchFamily="18" charset="0"/>
            </a:endParaRPr>
          </a:p>
        </p:txBody>
      </p:sp>
      <p:sp>
        <p:nvSpPr>
          <p:cNvPr id="99331" name="Rectangle 2"/>
          <p:cNvSpPr>
            <a:spLocks noGrp="1" noRot="1" noChangeAspect="1" noChangeArrowheads="1" noTextEdit="1"/>
          </p:cNvSpPr>
          <p:nvPr>
            <p:ph type="sldImg"/>
          </p:nvPr>
        </p:nvSpPr>
        <p:spPr>
          <a:xfrm>
            <a:off x="382588" y="685800"/>
            <a:ext cx="6096000" cy="3429000"/>
          </a:xfrm>
          <a:ln/>
        </p:spPr>
      </p:sp>
      <p:sp>
        <p:nvSpPr>
          <p:cNvPr id="993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xfrm>
            <a:off x="342900" y="696913"/>
            <a:ext cx="6197600" cy="3486150"/>
          </a:xfrm>
          <a:ln/>
        </p:spPr>
      </p:sp>
      <p:sp>
        <p:nvSpPr>
          <p:cNvPr id="7270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575681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xfrm>
            <a:off x="342900" y="696913"/>
            <a:ext cx="6197600" cy="3486150"/>
          </a:xfrm>
          <a:ln/>
        </p:spPr>
      </p:sp>
      <p:sp>
        <p:nvSpPr>
          <p:cNvPr id="7475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2804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xfrm>
            <a:off x="342900" y="696913"/>
            <a:ext cx="6197600" cy="3486150"/>
          </a:xfrm>
          <a:ln/>
        </p:spPr>
      </p:sp>
      <p:sp>
        <p:nvSpPr>
          <p:cNvPr id="7680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63197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a:xfrm>
            <a:off x="342900" y="696913"/>
            <a:ext cx="6197600" cy="3486150"/>
          </a:xfrm>
          <a:ln/>
        </p:spPr>
      </p:sp>
      <p:sp>
        <p:nvSpPr>
          <p:cNvPr id="7885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9982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xfrm>
            <a:off x="342900" y="696913"/>
            <a:ext cx="6197600" cy="3486150"/>
          </a:xfrm>
          <a:ln/>
        </p:spPr>
      </p:sp>
      <p:sp>
        <p:nvSpPr>
          <p:cNvPr id="8089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4389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xfrm>
            <a:off x="342900" y="696913"/>
            <a:ext cx="6197600" cy="3486150"/>
          </a:xfrm>
          <a:ln/>
        </p:spPr>
      </p:sp>
      <p:sp>
        <p:nvSpPr>
          <p:cNvPr id="8294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612902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xfrm>
            <a:off x="342900" y="696913"/>
            <a:ext cx="6197600" cy="3486150"/>
          </a:xfrm>
          <a:ln/>
        </p:spPr>
      </p:sp>
      <p:sp>
        <p:nvSpPr>
          <p:cNvPr id="8499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6627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ChangeArrowheads="1" noTextEdit="1"/>
          </p:cNvSpPr>
          <p:nvPr>
            <p:ph type="sldImg"/>
          </p:nvPr>
        </p:nvSpPr>
        <p:spPr>
          <a:xfrm>
            <a:off x="342900" y="696913"/>
            <a:ext cx="6197600" cy="3486150"/>
          </a:xfrm>
          <a:ln/>
        </p:spPr>
      </p:sp>
      <p:sp>
        <p:nvSpPr>
          <p:cNvPr id="87042"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26429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ChangeArrowheads="1" noTextEdit="1"/>
          </p:cNvSpPr>
          <p:nvPr>
            <p:ph type="sldImg"/>
          </p:nvPr>
        </p:nvSpPr>
        <p:spPr>
          <a:xfrm>
            <a:off x="342900" y="696913"/>
            <a:ext cx="6197600" cy="3486150"/>
          </a:xfrm>
          <a:ln/>
        </p:spPr>
      </p:sp>
      <p:sp>
        <p:nvSpPr>
          <p:cNvPr id="8909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40300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ChangeArrowheads="1" noTextEdit="1"/>
          </p:cNvSpPr>
          <p:nvPr>
            <p:ph type="sldImg"/>
          </p:nvPr>
        </p:nvSpPr>
        <p:spPr>
          <a:xfrm>
            <a:off x="342900" y="696913"/>
            <a:ext cx="6197600" cy="3486150"/>
          </a:xfrm>
          <a:ln/>
        </p:spPr>
      </p:sp>
      <p:sp>
        <p:nvSpPr>
          <p:cNvPr id="9113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00436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382588" y="685800"/>
            <a:ext cx="6094412"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zh-CN" altLang="zh-CN" smtClean="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ChangeArrowheads="1" noTextEdit="1"/>
          </p:cNvSpPr>
          <p:nvPr>
            <p:ph type="sldImg"/>
          </p:nvPr>
        </p:nvSpPr>
        <p:spPr>
          <a:xfrm>
            <a:off x="342900" y="696913"/>
            <a:ext cx="6197600" cy="3486150"/>
          </a:xfrm>
          <a:ln/>
        </p:spPr>
      </p:sp>
      <p:sp>
        <p:nvSpPr>
          <p:cNvPr id="93186"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5306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ChangeArrowheads="1" noTextEdit="1"/>
          </p:cNvSpPr>
          <p:nvPr>
            <p:ph type="sldImg"/>
          </p:nvPr>
        </p:nvSpPr>
        <p:spPr>
          <a:xfrm>
            <a:off x="342900" y="696913"/>
            <a:ext cx="6197600" cy="3486150"/>
          </a:xfrm>
          <a:ln/>
        </p:spPr>
      </p:sp>
      <p:sp>
        <p:nvSpPr>
          <p:cNvPr id="95234"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6317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B0BD5C9E-5549-45F5-BD4A-E7E33A13B8C2}" type="slidenum">
              <a:rPr lang="zh-CN" altLang="en-US" smtClean="0">
                <a:latin typeface="Times New Roman" pitchFamily="18" charset="0"/>
              </a:rPr>
              <a:pPr/>
              <a:t>81</a:t>
            </a:fld>
            <a:endParaRPr lang="en-US" altLang="zh-CN" smtClean="0">
              <a:latin typeface="Times New Roman" pitchFamily="18"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11640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1CF7E2A2-D8BF-4AEA-89DE-177E90D0EEB5}" type="slidenum">
              <a:rPr lang="zh-CN" altLang="en-US" smtClean="0">
                <a:latin typeface="Times New Roman" pitchFamily="18" charset="0"/>
              </a:rPr>
              <a:pPr/>
              <a:t>82</a:t>
            </a:fld>
            <a:endParaRPr lang="en-US" altLang="zh-CN" smtClean="0">
              <a:latin typeface="Times New Roman" pitchFamily="18"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316900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79D3F8E1-7C0B-4046-8CF9-9200A558B6AF}" type="slidenum">
              <a:rPr lang="zh-CN" altLang="en-US" smtClean="0">
                <a:latin typeface="Times New Roman" pitchFamily="18" charset="0"/>
              </a:rPr>
              <a:pPr/>
              <a:t>85</a:t>
            </a:fld>
            <a:endParaRPr lang="en-US" altLang="zh-CN" smtClean="0">
              <a:latin typeface="Times New Roman" pitchFamily="18" charset="0"/>
            </a:endParaRPr>
          </a:p>
        </p:txBody>
      </p:sp>
      <p:sp>
        <p:nvSpPr>
          <p:cNvPr id="106499" name="Rectangle 2"/>
          <p:cNvSpPr>
            <a:spLocks noGrp="1" noRot="1" noChangeAspect="1" noChangeArrowheads="1" noTextEdit="1"/>
          </p:cNvSpPr>
          <p:nvPr>
            <p:ph type="sldImg"/>
          </p:nvPr>
        </p:nvSpPr>
        <p:spPr>
          <a:xfrm>
            <a:off x="381000" y="685800"/>
            <a:ext cx="6096000" cy="3429000"/>
          </a:xfrm>
          <a:ln/>
        </p:spPr>
      </p:sp>
      <p:sp>
        <p:nvSpPr>
          <p:cNvPr id="1065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231128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382588" y="685800"/>
            <a:ext cx="6094412" cy="3429000"/>
          </a:xfrm>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82588" y="685800"/>
            <a:ext cx="6094412" cy="3429000"/>
          </a:xfrm>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382588" y="685800"/>
            <a:ext cx="6094412" cy="3429000"/>
          </a:xfrm>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382588" y="685800"/>
            <a:ext cx="6094412" cy="3429000"/>
          </a:xfrm>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382588" y="685800"/>
            <a:ext cx="6094412" cy="3429000"/>
          </a:xfrm>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xfrm>
            <a:off x="342900" y="696913"/>
            <a:ext cx="6197600" cy="3486150"/>
          </a:xfrm>
          <a:ln/>
        </p:spPr>
      </p:sp>
      <p:sp>
        <p:nvSpPr>
          <p:cNvPr id="4505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97357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382588" y="685800"/>
            <a:ext cx="6094412" cy="3429000"/>
          </a:xfrm>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382588" y="685800"/>
            <a:ext cx="6094412" cy="3429000"/>
          </a:xfrm>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382588" y="685800"/>
            <a:ext cx="6094412" cy="3429000"/>
          </a:xfrm>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38398FED-E66C-4E18-85B8-2896C14376A2}" type="slidenum">
              <a:rPr lang="zh-CN" altLang="en-US" smtClean="0">
                <a:latin typeface="Times New Roman" pitchFamily="18" charset="0"/>
              </a:rPr>
              <a:pPr/>
              <a:t>101</a:t>
            </a:fld>
            <a:endParaRPr lang="en-US" altLang="zh-CN" smtClean="0">
              <a:latin typeface="Times New Roman" pitchFamily="18" charset="0"/>
            </a:endParaRPr>
          </a:p>
        </p:txBody>
      </p:sp>
      <p:sp>
        <p:nvSpPr>
          <p:cNvPr id="114691" name="Rectangle 2"/>
          <p:cNvSpPr>
            <a:spLocks noGrp="1" noRot="1" noChangeAspect="1" noChangeArrowheads="1" noTextEdit="1"/>
          </p:cNvSpPr>
          <p:nvPr>
            <p:ph type="sldImg"/>
          </p:nvPr>
        </p:nvSpPr>
        <p:spPr>
          <a:xfrm>
            <a:off x="381000" y="685800"/>
            <a:ext cx="6096000" cy="3429000"/>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034391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89FED52D-140E-413B-B661-B72052DF17CE}" type="slidenum">
              <a:rPr lang="zh-CN" altLang="en-US" smtClean="0">
                <a:latin typeface="Times New Roman" pitchFamily="18" charset="0"/>
              </a:rPr>
              <a:pPr/>
              <a:t>104</a:t>
            </a:fld>
            <a:endParaRPr lang="en-US" altLang="zh-CN" smtClean="0">
              <a:latin typeface="Times New Roman" pitchFamily="18" charset="0"/>
            </a:endParaRPr>
          </a:p>
        </p:txBody>
      </p:sp>
      <p:sp>
        <p:nvSpPr>
          <p:cNvPr id="115715" name="Rectangle 2"/>
          <p:cNvSpPr>
            <a:spLocks noGrp="1" noRot="1" noChangeAspect="1" noChangeArrowheads="1" noTextEdit="1"/>
          </p:cNvSpPr>
          <p:nvPr>
            <p:ph type="sldImg"/>
          </p:nvPr>
        </p:nvSpPr>
        <p:spPr>
          <a:xfrm>
            <a:off x="381000" y="685800"/>
            <a:ext cx="6096000" cy="34290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96018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89FED52D-140E-413B-B661-B72052DF17CE}" type="slidenum">
              <a:rPr lang="zh-CN" altLang="en-US" smtClean="0">
                <a:latin typeface="Times New Roman" pitchFamily="18" charset="0"/>
              </a:rPr>
              <a:pPr/>
              <a:t>105</a:t>
            </a:fld>
            <a:endParaRPr lang="en-US" altLang="zh-CN" smtClean="0">
              <a:latin typeface="Times New Roman" pitchFamily="18" charset="0"/>
            </a:endParaRPr>
          </a:p>
        </p:txBody>
      </p:sp>
      <p:sp>
        <p:nvSpPr>
          <p:cNvPr id="115715" name="Rectangle 2"/>
          <p:cNvSpPr>
            <a:spLocks noGrp="1" noRot="1" noChangeAspect="1" noChangeArrowheads="1" noTextEdit="1"/>
          </p:cNvSpPr>
          <p:nvPr>
            <p:ph type="sldImg"/>
          </p:nvPr>
        </p:nvSpPr>
        <p:spPr>
          <a:xfrm>
            <a:off x="381000" y="685800"/>
            <a:ext cx="6096000" cy="34290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898209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382588" y="685800"/>
            <a:ext cx="6094412" cy="3429000"/>
          </a:xfrm>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xfrm>
            <a:off x="342900" y="696913"/>
            <a:ext cx="6197600" cy="3486150"/>
          </a:xfrm>
          <a:ln/>
        </p:spPr>
      </p:sp>
      <p:sp>
        <p:nvSpPr>
          <p:cNvPr id="11469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11375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Rot="1" noChangeAspect="1" noChangeArrowheads="1" noTextEdit="1"/>
          </p:cNvSpPr>
          <p:nvPr>
            <p:ph type="sldImg"/>
          </p:nvPr>
        </p:nvSpPr>
        <p:spPr>
          <a:xfrm>
            <a:off x="342900" y="696913"/>
            <a:ext cx="6197600" cy="3486150"/>
          </a:xfrm>
          <a:ln/>
        </p:spPr>
      </p:sp>
      <p:sp>
        <p:nvSpPr>
          <p:cNvPr id="114690"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99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382588" y="685800"/>
            <a:ext cx="6094412" cy="3429000"/>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382588" y="685800"/>
            <a:ext cx="6094412" cy="3429000"/>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extLst>
      <p:ext uri="{BB962C8B-B14F-4D97-AF65-F5344CB8AC3E}">
        <p14:creationId xmlns:p14="http://schemas.microsoft.com/office/powerpoint/2010/main" val="351532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382588" y="685800"/>
            <a:ext cx="6094412" cy="3429000"/>
          </a:xfrm>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382588" y="685800"/>
            <a:ext cx="6094412" cy="3429000"/>
          </a:xfrm>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p>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E7C2DE00-6A95-4E73-BF46-2123ED53020A}" type="slidenum">
              <a:rPr lang="zh-CN" altLang="en-US" smtClean="0">
                <a:latin typeface="Times New Roman" pitchFamily="18" charset="0"/>
              </a:rPr>
              <a:pPr/>
              <a:t>48</a:t>
            </a:fld>
            <a:endParaRPr lang="en-US" altLang="zh-CN" smtClean="0">
              <a:latin typeface="Times New Roman" pitchFamily="18" charset="0"/>
            </a:endParaRPr>
          </a:p>
        </p:txBody>
      </p:sp>
      <p:sp>
        <p:nvSpPr>
          <p:cNvPr id="107523" name="Rectangle 2"/>
          <p:cNvSpPr>
            <a:spLocks noGrp="1" noRot="1" noChangeAspect="1" noChangeArrowheads="1" noTextEdit="1"/>
          </p:cNvSpPr>
          <p:nvPr>
            <p:ph type="sldImg"/>
          </p:nvPr>
        </p:nvSpPr>
        <p:spPr>
          <a:xfrm>
            <a:off x="381000" y="685800"/>
            <a:ext cx="6096000" cy="3429000"/>
          </a:xfrm>
          <a:ln/>
        </p:spPr>
      </p:sp>
      <p:sp>
        <p:nvSpPr>
          <p:cNvPr id="1075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xfrm>
            <a:off x="342900" y="696913"/>
            <a:ext cx="6197600" cy="3486150"/>
          </a:xfrm>
          <a:ln/>
        </p:spPr>
      </p:sp>
      <p:sp>
        <p:nvSpPr>
          <p:cNvPr id="70658" name="Rectangle 3"/>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72146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 name="Group 3"/>
          <p:cNvGrpSpPr>
            <a:grpSpLocks/>
          </p:cNvGrpSpPr>
          <p:nvPr/>
        </p:nvGrpSpPr>
        <p:grpSpPr bwMode="auto">
          <a:xfrm>
            <a:off x="264584" y="2960688"/>
            <a:ext cx="114808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smtClean="0">
                <a:ea typeface="宋体" charset="-122"/>
              </a:endParaRPr>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smtClean="0">
                <a:ea typeface="宋体" charset="-122"/>
              </a:endParaRPr>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smtClean="0">
                <a:ea typeface="宋体" charset="-122"/>
              </a:endParaRPr>
            </a:p>
          </p:txBody>
        </p:sp>
      </p:grpSp>
      <p:pic>
        <p:nvPicPr>
          <p:cNvPr id="7"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4324351" y="4006850"/>
            <a:ext cx="3115733"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endParaRPr lang="zh-CN" altLang="zh-CN" smtClean="0">
              <a:ea typeface="宋体" charset="-122"/>
            </a:endParaRPr>
          </a:p>
        </p:txBody>
      </p:sp>
      <p:sp>
        <p:nvSpPr>
          <p:cNvPr id="121858" name="Rectangle 2"/>
          <p:cNvSpPr>
            <a:spLocks noGrp="1" noChangeArrowheads="1"/>
          </p:cNvSpPr>
          <p:nvPr>
            <p:ph type="ctrTitle"/>
          </p:nvPr>
        </p:nvSpPr>
        <p:spPr>
          <a:xfrm>
            <a:off x="914400" y="685800"/>
            <a:ext cx="10363200" cy="2127250"/>
          </a:xfrm>
        </p:spPr>
        <p:txBody>
          <a:bodyPr/>
          <a:lstStyle>
            <a:lvl1pPr>
              <a:defRPr sz="4300"/>
            </a:lvl1pPr>
          </a:lstStyle>
          <a:p>
            <a:r>
              <a:rPr lang="zh-CN" altLang="en-US" smtClean="0"/>
              <a:t>单击此处编辑母版标题样式</a:t>
            </a:r>
            <a:endParaRPr lang="en-US"/>
          </a:p>
        </p:txBody>
      </p:sp>
    </p:spTree>
    <p:extLst>
      <p:ext uri="{BB962C8B-B14F-4D97-AF65-F5344CB8AC3E}">
        <p14:creationId xmlns:p14="http://schemas.microsoft.com/office/powerpoint/2010/main" val="55402879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1958640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159462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Pr>
        <a:gradFill rotWithShape="0">
          <a:gsLst>
            <a:gs pos="0">
              <a:srgbClr val="F8F8F8"/>
            </a:gs>
            <a:gs pos="100000">
              <a:srgbClr val="99CCFF"/>
            </a:gs>
          </a:gsLst>
          <a:lin ang="5400000" scaled="1"/>
        </a:gradFill>
        <a:effectLst/>
      </p:bgPr>
    </p:bg>
    <p:spTree>
      <p:nvGrpSpPr>
        <p:cNvPr id="1" name=""/>
        <p:cNvGrpSpPr/>
        <p:nvPr/>
      </p:nvGrpSpPr>
      <p:grpSpPr>
        <a:xfrm>
          <a:off x="0" y="0"/>
          <a:ext cx="0" cy="0"/>
          <a:chOff x="0" y="0"/>
          <a:chExt cx="0" cy="0"/>
        </a:xfrm>
      </p:grpSpPr>
      <p:pic>
        <p:nvPicPr>
          <p:cNvPr id="4" name="Picture 9" descr="Slide_iconblue_p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9684" y="4829176"/>
            <a:ext cx="3132667" cy="1419225"/>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2" descr="BD21332_"/>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53167" y="3603625"/>
            <a:ext cx="804756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ctrTitle"/>
          </p:nvPr>
        </p:nvSpPr>
        <p:spPr>
          <a:xfrm>
            <a:off x="914400" y="2286000"/>
            <a:ext cx="10363200" cy="1143000"/>
          </a:xfrm>
        </p:spPr>
        <p:txBody>
          <a:bodyPr/>
          <a:lstStyle>
            <a:lvl1pPr>
              <a:defRPr/>
            </a:lvl1pPr>
          </a:lstStyle>
          <a:p>
            <a:r>
              <a:rPr lang="en-US" altLang="zh-CN"/>
              <a:t>Click to edit Master title style</a:t>
            </a:r>
          </a:p>
        </p:txBody>
      </p:sp>
      <p:sp>
        <p:nvSpPr>
          <p:cNvPr id="48132" name="Rectangle 4"/>
          <p:cNvSpPr>
            <a:spLocks noGrp="1" noChangeArrowheads="1"/>
          </p:cNvSpPr>
          <p:nvPr>
            <p:ph type="subTitle" idx="1"/>
          </p:nvPr>
        </p:nvSpPr>
        <p:spPr>
          <a:xfrm>
            <a:off x="1828800" y="3886200"/>
            <a:ext cx="8534400" cy="1752600"/>
          </a:xfrm>
        </p:spPr>
        <p:txBody>
          <a:bodyPr/>
          <a:lstStyle>
            <a:lvl1pPr marL="0" indent="0" algn="ctr">
              <a:buFont typeface="Monotype Sorts" pitchFamily="2" charset="2"/>
              <a:buNone/>
              <a:defRPr/>
            </a:lvl1pPr>
          </a:lstStyle>
          <a:p>
            <a:r>
              <a:rPr lang="en-US" altLang="zh-CN"/>
              <a:t>Click to edit Master subtitle style</a:t>
            </a:r>
          </a:p>
        </p:txBody>
      </p:sp>
      <p:sp>
        <p:nvSpPr>
          <p:cNvPr id="6" name="Rectangle 5"/>
          <p:cNvSpPr>
            <a:spLocks noGrp="1" noChangeArrowheads="1"/>
          </p:cNvSpPr>
          <p:nvPr>
            <p:ph type="dt" sz="half" idx="10"/>
          </p:nvPr>
        </p:nvSpPr>
        <p:spPr bwMode="auto">
          <a:xfrm>
            <a:off x="914400" y="6248400"/>
            <a:ext cx="2540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solidFill>
                  <a:srgbClr val="578963"/>
                </a:solidFill>
                <a:latin typeface="Times New Roman" pitchFamily="18" charset="0"/>
                <a:ea typeface="宋体" pitchFamily="2" charset="-122"/>
              </a:defRPr>
            </a:lvl1pPr>
          </a:lstStyle>
          <a:p>
            <a:pPr>
              <a:defRPr/>
            </a:pPr>
            <a:endParaRPr lang="en-US" altLang="zh-CN"/>
          </a:p>
        </p:txBody>
      </p:sp>
      <p:sp>
        <p:nvSpPr>
          <p:cNvPr id="7" name="Rectangle 6"/>
          <p:cNvSpPr>
            <a:spLocks noGrp="1" noChangeArrowheads="1"/>
          </p:cNvSpPr>
          <p:nvPr>
            <p:ph type="ftr" sz="quarter" idx="11"/>
          </p:nvPr>
        </p:nvSpPr>
        <p:spPr bwMode="auto">
          <a:xfrm>
            <a:off x="4165600" y="6248400"/>
            <a:ext cx="38608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solidFill>
                  <a:srgbClr val="578963"/>
                </a:solidFill>
                <a:latin typeface="Times New Roman" pitchFamily="18" charset="0"/>
                <a:ea typeface="宋体" pitchFamily="2" charset="-122"/>
              </a:defRPr>
            </a:lvl1pPr>
          </a:lstStyle>
          <a:p>
            <a:pPr>
              <a:defRPr/>
            </a:pPr>
            <a:endParaRPr lang="en-US" altLang="zh-CN"/>
          </a:p>
        </p:txBody>
      </p:sp>
    </p:spTree>
    <p:extLst>
      <p:ext uri="{BB962C8B-B14F-4D97-AF65-F5344CB8AC3E}">
        <p14:creationId xmlns:p14="http://schemas.microsoft.com/office/powerpoint/2010/main" val="335921868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228600"/>
            <a:ext cx="10769600" cy="553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6310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p:spPr>
        <p:txBody>
          <a:bodyPr/>
          <a:lstStyle>
            <a:lvl1pPr algn="ctr">
              <a:defRPr sz="8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39412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62758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267"/>
            <a:ext cx="10515600" cy="2853267"/>
          </a:xfrm>
        </p:spPr>
        <p:txBody>
          <a:bodyPr/>
          <a:lstStyle>
            <a:lvl1pPr>
              <a:defRPr sz="8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8934"/>
            <a:ext cx="10515600"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zh-CN" altLang="en-US" smtClean="0"/>
              <a:t>编辑母版文本样式</a:t>
            </a:r>
          </a:p>
        </p:txBody>
      </p:sp>
    </p:spTree>
    <p:extLst>
      <p:ext uri="{BB962C8B-B14F-4D97-AF65-F5344CB8AC3E}">
        <p14:creationId xmlns:p14="http://schemas.microsoft.com/office/powerpoint/2010/main" val="209578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75267" y="1234018"/>
            <a:ext cx="5384800" cy="453178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663267" y="1234018"/>
            <a:ext cx="5384800" cy="453178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45390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6185"/>
            <a:ext cx="10515600" cy="132503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编辑母版文本样式</a:t>
            </a:r>
          </a:p>
        </p:txBody>
      </p:sp>
      <p:sp>
        <p:nvSpPr>
          <p:cNvPr id="4" name="内容占位符 3"/>
          <p:cNvSpPr>
            <a:spLocks noGrp="1"/>
          </p:cNvSpPr>
          <p:nvPr>
            <p:ph sz="half" idx="2"/>
          </p:nvPr>
        </p:nvSpPr>
        <p:spPr>
          <a:xfrm>
            <a:off x="840318" y="2506133"/>
            <a:ext cx="5158316" cy="36830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编辑母版文本样式</a:t>
            </a:r>
          </a:p>
        </p:txBody>
      </p:sp>
      <p:sp>
        <p:nvSpPr>
          <p:cNvPr id="6" name="内容占位符 5"/>
          <p:cNvSpPr>
            <a:spLocks noGrp="1"/>
          </p:cNvSpPr>
          <p:nvPr>
            <p:ph sz="quarter" idx="4"/>
          </p:nvPr>
        </p:nvSpPr>
        <p:spPr>
          <a:xfrm>
            <a:off x="6172200" y="2506133"/>
            <a:ext cx="5183717" cy="36830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25479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9632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10224" y="1246741"/>
            <a:ext cx="10772176" cy="453072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200537172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374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4267"/>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smtClean="0"/>
              <a:t>编辑母版文本样式</a:t>
            </a:r>
          </a:p>
        </p:txBody>
      </p:sp>
    </p:spTree>
    <p:extLst>
      <p:ext uri="{BB962C8B-B14F-4D97-AF65-F5344CB8AC3E}">
        <p14:creationId xmlns:p14="http://schemas.microsoft.com/office/powerpoint/2010/main" val="7200744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lstStyle>
            <a:lvl1pPr>
              <a:defRPr sz="4267"/>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zh-CN" altLang="en-US" noProof="0" smtClean="0">
              <a:sym typeface="楷体" panose="02010609060101010101" pitchFamily="49" charset="-122"/>
            </a:endParaRPr>
          </a:p>
        </p:txBody>
      </p:sp>
      <p:sp>
        <p:nvSpPr>
          <p:cNvPr id="4" name="文本占位符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CN" altLang="en-US" smtClean="0"/>
              <a:t>编辑母版文本样式</a:t>
            </a:r>
          </a:p>
        </p:txBody>
      </p:sp>
    </p:spTree>
    <p:extLst>
      <p:ext uri="{BB962C8B-B14F-4D97-AF65-F5344CB8AC3E}">
        <p14:creationId xmlns:p14="http://schemas.microsoft.com/office/powerpoint/2010/main" val="18845693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74396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88451" y="279400"/>
            <a:ext cx="2859616"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9400"/>
            <a:ext cx="8375651" cy="54864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34475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21454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369823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4109796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63999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81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57352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611477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6.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1001" y="0"/>
            <a:ext cx="1115338" cy="63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endParaRPr lang="en-US" altLang="zh-CN" dirty="0" smtClean="0"/>
          </a:p>
        </p:txBody>
      </p:sp>
      <p:sp>
        <p:nvSpPr>
          <p:cNvPr id="1028" name="Rectangle 4"/>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sp>
        <p:nvSpPr>
          <p:cNvPr id="1029" name="Rectangle 5"/>
          <p:cNvSpPr>
            <a:spLocks noChangeArrowheads="1"/>
          </p:cNvSpPr>
          <p:nvPr/>
        </p:nvSpPr>
        <p:spPr bwMode="auto">
          <a:xfrm>
            <a:off x="0" y="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smtClean="0">
              <a:latin typeface="Times New Roman" pitchFamily="18" charset="0"/>
              <a:ea typeface="宋体" charset="-122"/>
            </a:endParaRPr>
          </a:p>
        </p:txBody>
      </p:sp>
      <p:sp>
        <p:nvSpPr>
          <p:cNvPr id="1030" name="Line 6"/>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3048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smtClean="0">
              <a:latin typeface="Times New Roman" pitchFamily="18" charset="0"/>
              <a:ea typeface="宋体" charset="-122"/>
            </a:endParaRPr>
          </a:p>
        </p:txBody>
      </p:sp>
      <p:sp>
        <p:nvSpPr>
          <p:cNvPr id="1032" name="Rectangle 8"/>
          <p:cNvSpPr>
            <a:spLocks noChangeArrowheads="1"/>
          </p:cNvSpPr>
          <p:nvPr/>
        </p:nvSpPr>
        <p:spPr bwMode="auto">
          <a:xfrm>
            <a:off x="0" y="457200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defRPr/>
            </a:pPr>
            <a:endParaRPr lang="zh-CN" altLang="zh-CN" sz="2400" smtClean="0">
              <a:latin typeface="Times New Roman" pitchFamily="18" charset="0"/>
              <a:ea typeface="宋体" charset="-122"/>
            </a:endParaRPr>
          </a:p>
        </p:txBody>
      </p:sp>
      <p:sp>
        <p:nvSpPr>
          <p:cNvPr id="1033" name="Text Box 9"/>
          <p:cNvSpPr txBox="1">
            <a:spLocks noChangeArrowheads="1"/>
          </p:cNvSpPr>
          <p:nvPr/>
        </p:nvSpPr>
        <p:spPr bwMode="auto">
          <a:xfrm>
            <a:off x="5733563" y="6613526"/>
            <a:ext cx="3417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defRPr/>
            </a:pPr>
            <a:fld id="{C94AD8F2-E89C-4E45-82F7-893400B68829}" type="slidenum">
              <a:rPr lang="en-US" altLang="zh-CN" sz="1000" b="1" smtClean="0">
                <a:solidFill>
                  <a:srgbClr val="006699"/>
                </a:solidFill>
                <a:ea typeface="宋体" charset="-122"/>
              </a:rPr>
              <a:pPr algn="ctr">
                <a:spcBef>
                  <a:spcPct val="50000"/>
                </a:spcBef>
                <a:defRPr/>
              </a:pPr>
              <a:t>‹#›</a:t>
            </a:fld>
            <a:endParaRPr lang="en-US" altLang="zh-CN" sz="1000" b="1" smtClean="0">
              <a:solidFill>
                <a:srgbClr val="006699"/>
              </a:solidFill>
              <a:ea typeface="宋体" charset="-122"/>
            </a:endParaRPr>
          </a:p>
        </p:txBody>
      </p:sp>
      <p:pic>
        <p:nvPicPr>
          <p:cNvPr id="1034" name="Picture 12" descr="dino_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000175" y="6143628"/>
            <a:ext cx="1077526" cy="49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609600" y="6613525"/>
            <a:ext cx="2271184" cy="254000"/>
          </a:xfrm>
          <a:prstGeom prst="rect">
            <a:avLst/>
          </a:prstGeom>
          <a:noFill/>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defRPr/>
            </a:pPr>
            <a:r>
              <a:rPr lang="en-US" altLang="zh-CN" sz="1000" dirty="0" smtClean="0">
                <a:ea typeface="宋体" charset="-122"/>
              </a:rPr>
              <a:t>Operating System</a:t>
            </a:r>
            <a:endParaRPr lang="zh-CN" altLang="en-US" sz="1000" dirty="0" smtClean="0">
              <a:ea typeface="宋体" charset="-122"/>
            </a:endParaRPr>
          </a:p>
        </p:txBody>
      </p:sp>
    </p:spTree>
  </p:cSld>
  <p:clrMap bg1="lt1" tx1="dk1" bg2="lt2" tx2="dk2" accent1="accent1" accent2="accent2" accent3="accent3" accent4="accent4" accent5="accent5" accent6="accent6" hlink="hlink" folHlink="folHlink"/>
  <p:sldLayoutIdLst>
    <p:sldLayoutId id="2147484256"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7" r:id="rId12"/>
    <p:sldLayoutId id="2147484255" r:id="rId13"/>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C00000"/>
          </a:solidFill>
          <a:latin typeface="+mj-lt"/>
          <a:ea typeface="宋体" pitchFamily="2" charset="-122"/>
          <a:cs typeface="宋体" pitchFamily="2" charset="-122"/>
        </a:defRPr>
      </a:lvl1pPr>
      <a:lvl2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2pPr>
      <a:lvl3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3pPr>
      <a:lvl4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4pPr>
      <a:lvl5pPr algn="ctr" rtl="0" eaLnBrk="0" fontAlgn="base" hangingPunct="0">
        <a:spcBef>
          <a:spcPct val="0"/>
        </a:spcBef>
        <a:spcAft>
          <a:spcPct val="0"/>
        </a:spcAft>
        <a:defRPr sz="3200" b="1">
          <a:solidFill>
            <a:srgbClr val="C00000"/>
          </a:solidFill>
          <a:latin typeface="宋体" pitchFamily="2" charset="-122"/>
          <a:ea typeface="宋体" pitchFamily="2" charset="-122"/>
          <a:cs typeface="ＭＳ Ｐゴシック" charset="-128"/>
        </a:defRPr>
      </a:lvl5pPr>
      <a:lvl6pPr marL="457200" algn="ctr" rtl="0" eaLnBrk="1" fontAlgn="base" hangingPunct="1">
        <a:spcBef>
          <a:spcPct val="0"/>
        </a:spcBef>
        <a:spcAft>
          <a:spcPct val="0"/>
        </a:spcAft>
        <a:defRPr sz="3200" b="1">
          <a:solidFill>
            <a:srgbClr val="006699"/>
          </a:solidFill>
          <a:latin typeface="Arial" charset="0"/>
        </a:defRPr>
      </a:lvl6pPr>
      <a:lvl7pPr marL="914400" algn="ctr" rtl="0" eaLnBrk="1" fontAlgn="base" hangingPunct="1">
        <a:spcBef>
          <a:spcPct val="0"/>
        </a:spcBef>
        <a:spcAft>
          <a:spcPct val="0"/>
        </a:spcAft>
        <a:defRPr sz="3200" b="1">
          <a:solidFill>
            <a:srgbClr val="006699"/>
          </a:solidFill>
          <a:latin typeface="Arial" charset="0"/>
        </a:defRPr>
      </a:lvl7pPr>
      <a:lvl8pPr marL="1371600" algn="ctr" rtl="0" eaLnBrk="1" fontAlgn="base" hangingPunct="1">
        <a:spcBef>
          <a:spcPct val="0"/>
        </a:spcBef>
        <a:spcAft>
          <a:spcPct val="0"/>
        </a:spcAft>
        <a:defRPr sz="3200" b="1">
          <a:solidFill>
            <a:srgbClr val="006699"/>
          </a:solidFill>
          <a:latin typeface="Arial" charset="0"/>
        </a:defRPr>
      </a:lvl8pPr>
      <a:lvl9pPr marL="1828800" algn="ctr" rtl="0" eaLnBrk="1" fontAlgn="base" hangingPunct="1">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sz="2400" b="0">
          <a:solidFill>
            <a:schemeClr val="tx1"/>
          </a:solidFill>
          <a:latin typeface="Arial" charset="0"/>
          <a:ea typeface="楷体" pitchFamily="49" charset="-122"/>
          <a:cs typeface="楷体" pitchFamily="49" charset="-122"/>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sz="2400" b="0">
          <a:solidFill>
            <a:schemeClr val="tx1"/>
          </a:solidFill>
          <a:latin typeface="Arial" charset="0"/>
          <a:ea typeface="楷体" pitchFamily="49" charset="-122"/>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sz="2000" b="0">
          <a:solidFill>
            <a:schemeClr val="tx1"/>
          </a:solidFill>
          <a:latin typeface="Arial" charset="0"/>
          <a:ea typeface="楷体" pitchFamily="49" charset="-122"/>
        </a:defRPr>
      </a:lvl3pPr>
      <a:lvl4pPr marL="1428750" indent="-228600" algn="l" rtl="0" eaLnBrk="0" fontAlgn="base" hangingPunct="0">
        <a:spcBef>
          <a:spcPct val="35000"/>
        </a:spcBef>
        <a:spcAft>
          <a:spcPct val="0"/>
        </a:spcAft>
        <a:buClr>
          <a:schemeClr val="hlink"/>
        </a:buClr>
        <a:buSzPct val="75000"/>
        <a:buChar char="–"/>
        <a:defRPr kumimoji="1" sz="2000" b="0">
          <a:solidFill>
            <a:schemeClr val="tx1"/>
          </a:solidFill>
          <a:latin typeface="Arial" charset="0"/>
          <a:ea typeface="楷体" pitchFamily="49" charset="-122"/>
        </a:defRPr>
      </a:lvl4pPr>
      <a:lvl5pPr marL="1771650" indent="-228600" algn="l" rtl="0" eaLnBrk="0" fontAlgn="base" hangingPunct="0">
        <a:spcBef>
          <a:spcPct val="35000"/>
        </a:spcBef>
        <a:spcAft>
          <a:spcPct val="0"/>
        </a:spcAft>
        <a:buClr>
          <a:srgbClr val="FF0066"/>
        </a:buClr>
        <a:buSzPct val="75000"/>
        <a:buChar char="»"/>
        <a:defRPr kumimoji="1" sz="2000" b="0">
          <a:solidFill>
            <a:schemeClr val="tx1"/>
          </a:solidFill>
          <a:latin typeface="Arial" charset="0"/>
          <a:ea typeface="楷体" pitchFamily="49" charset="-122"/>
        </a:defRPr>
      </a:lvl5pPr>
      <a:lvl6pPr marL="22288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idx="4294967295"/>
          </p:nvPr>
        </p:nvSpPr>
        <p:spPr bwMode="auto">
          <a:xfrm>
            <a:off x="609600" y="279400"/>
            <a:ext cx="8559800" cy="57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685" tIns="39842" rIns="79685" bIns="39842" numCol="1" anchor="b" anchorCtr="0" compatLnSpc="1">
            <a:prstTxWarp prst="textNoShape">
              <a:avLst/>
            </a:prstTxWarp>
          </a:bodyPr>
          <a:lstStyle/>
          <a:p>
            <a:pPr lvl="0"/>
            <a:r>
              <a:rPr lang="zh-CN" altLang="zh-CN" smtClean="0">
                <a:sym typeface="MS PGothic" panose="020B0600070205080204" pitchFamily="34" charset="-128"/>
              </a:rPr>
              <a:t>Click to edit Master title style</a:t>
            </a:r>
          </a:p>
        </p:txBody>
      </p:sp>
      <p:sp>
        <p:nvSpPr>
          <p:cNvPr id="1027" name="Rectangle 4"/>
          <p:cNvSpPr>
            <a:spLocks noGrp="1" noChangeArrowheads="1"/>
          </p:cNvSpPr>
          <p:nvPr>
            <p:ph type="body" idx="1"/>
          </p:nvPr>
        </p:nvSpPr>
        <p:spPr bwMode="auto">
          <a:xfrm>
            <a:off x="1075267" y="1234018"/>
            <a:ext cx="10972800" cy="453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685" tIns="39842" rIns="79685" bIns="39842" numCol="1" anchor="t" anchorCtr="0" compatLnSpc="1">
            <a:prstTxWarp prst="textNoShape">
              <a:avLst/>
            </a:prstTxWarp>
          </a:bodyPr>
          <a:lstStyle/>
          <a:p>
            <a:pPr lvl="0"/>
            <a:r>
              <a:rPr lang="zh-CN" altLang="zh-CN" smtClean="0">
                <a:sym typeface="楷体" panose="02010609060101010101" pitchFamily="49" charset="-122"/>
              </a:rPr>
              <a:t>Click to edit Master text styles</a:t>
            </a:r>
          </a:p>
          <a:p>
            <a:pPr lvl="1"/>
            <a:r>
              <a:rPr lang="zh-CN" altLang="zh-CN" smtClean="0">
                <a:sym typeface="楷体" panose="02010609060101010101" pitchFamily="49" charset="-122"/>
              </a:rPr>
              <a:t>Second level</a:t>
            </a:r>
          </a:p>
          <a:p>
            <a:pPr lvl="2"/>
            <a:r>
              <a:rPr lang="zh-CN" altLang="zh-CN" smtClean="0">
                <a:sym typeface="楷体" panose="02010609060101010101" pitchFamily="49" charset="-122"/>
              </a:rPr>
              <a:t>Third level</a:t>
            </a:r>
          </a:p>
          <a:p>
            <a:pPr lvl="3"/>
            <a:r>
              <a:rPr lang="zh-CN" altLang="zh-CN" smtClean="0">
                <a:sym typeface="楷体" panose="02010609060101010101" pitchFamily="49" charset="-122"/>
              </a:rPr>
              <a:t>Fourth level</a:t>
            </a:r>
          </a:p>
          <a:p>
            <a:pPr lvl="4"/>
            <a:r>
              <a:rPr lang="zh-CN" altLang="zh-CN" smtClean="0">
                <a:sym typeface="楷体" panose="02010609060101010101" pitchFamily="49" charset="-122"/>
              </a:rPr>
              <a:t>Fifth level</a:t>
            </a:r>
          </a:p>
        </p:txBody>
      </p:sp>
      <p:sp>
        <p:nvSpPr>
          <p:cNvPr id="1028" name="Text Box 9"/>
          <p:cNvSpPr>
            <a:spLocks noChangeArrowheads="1"/>
          </p:cNvSpPr>
          <p:nvPr/>
        </p:nvSpPr>
        <p:spPr bwMode="auto">
          <a:xfrm>
            <a:off x="5784453" y="6614584"/>
            <a:ext cx="379679" cy="27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6247" tIns="53123" rIns="106247" bIns="53123">
            <a:spAutoFit/>
          </a:bodyPr>
          <a:lstStyle>
            <a:lvl1pPr>
              <a:defRPr>
                <a:solidFill>
                  <a:schemeClr val="tx1"/>
                </a:solidFill>
                <a:latin typeface="Verdana" panose="020B0604030504040204" pitchFamily="34" charset="0"/>
                <a:ea typeface="MS PGothic" panose="020B0600070205080204" pitchFamily="34" charset="-128"/>
              </a:defRPr>
            </a:lvl1pPr>
            <a:lvl2pPr marL="647700" indent="-249238">
              <a:defRPr>
                <a:solidFill>
                  <a:schemeClr val="tx1"/>
                </a:solidFill>
                <a:latin typeface="Verdana" panose="020B0604030504040204" pitchFamily="34" charset="0"/>
                <a:ea typeface="MS PGothic" panose="020B0600070205080204" pitchFamily="34" charset="-128"/>
              </a:defRPr>
            </a:lvl2pPr>
            <a:lvl3pPr marL="996950" indent="-200025">
              <a:defRPr>
                <a:solidFill>
                  <a:schemeClr val="tx1"/>
                </a:solidFill>
                <a:latin typeface="Verdana" panose="020B0604030504040204" pitchFamily="34" charset="0"/>
                <a:ea typeface="MS PGothic" panose="020B0600070205080204" pitchFamily="34" charset="-128"/>
              </a:defRPr>
            </a:lvl3pPr>
            <a:lvl4pPr marL="1393825" indent="-198438">
              <a:defRPr>
                <a:solidFill>
                  <a:schemeClr val="tx1"/>
                </a:solidFill>
                <a:latin typeface="Verdana" panose="020B0604030504040204" pitchFamily="34" charset="0"/>
                <a:ea typeface="MS PGothic" panose="020B0600070205080204" pitchFamily="34" charset="-128"/>
              </a:defRPr>
            </a:lvl4pPr>
            <a:lvl5pPr marL="1792288" indent="-198438">
              <a:defRPr>
                <a:solidFill>
                  <a:schemeClr val="tx1"/>
                </a:solidFill>
                <a:latin typeface="Verdana" panose="020B0604030504040204" pitchFamily="34" charset="0"/>
                <a:ea typeface="MS PGothic" panose="020B0600070205080204" pitchFamily="34" charset="-128"/>
              </a:defRPr>
            </a:lvl5pPr>
            <a:lvl6pPr marL="2249488" indent="-198438"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MS PGothic" panose="020B0600070205080204" pitchFamily="34" charset="-128"/>
              </a:defRPr>
            </a:lvl6pPr>
            <a:lvl7pPr marL="2706688" indent="-198438"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MS PGothic" panose="020B0600070205080204" pitchFamily="34" charset="-128"/>
              </a:defRPr>
            </a:lvl7pPr>
            <a:lvl8pPr marL="3163888" indent="-198438"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MS PGothic" panose="020B0600070205080204" pitchFamily="34" charset="-128"/>
              </a:defRPr>
            </a:lvl8pPr>
            <a:lvl9pPr marL="3621088" indent="-198438"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MS PGothic" panose="020B0600070205080204" pitchFamily="34" charset="-128"/>
              </a:defRPr>
            </a:lvl9pPr>
          </a:lstStyle>
          <a:p>
            <a:pPr marL="0" marR="0" lvl="0" indent="0" algn="ctr" defTabSz="1219170" rtl="0" eaLnBrk="0" fontAlgn="base" latinLnBrk="0" hangingPunct="0">
              <a:lnSpc>
                <a:spcPct val="100000"/>
              </a:lnSpc>
              <a:spcBef>
                <a:spcPct val="50000"/>
              </a:spcBef>
              <a:spcAft>
                <a:spcPct val="0"/>
              </a:spcAft>
              <a:buClrTx/>
              <a:buSzTx/>
              <a:buFont typeface="Arial" panose="020B0604020202020204" pitchFamily="34" charset="0"/>
              <a:buNone/>
              <a:tabLst/>
              <a:defRPr/>
            </a:pPr>
            <a:fld id="{AB2E5967-4EE2-4E4A-BCDD-71DAC1578D65}" type="slidenum">
              <a:rPr kumimoji="0" lang="en-US" altLang="zh-CN" sz="1067" b="1" i="0" u="none" strike="noStrike" kern="1200" cap="none" spc="0" normalizeH="0" baseline="0" noProof="0" smtClean="0">
                <a:ln>
                  <a:noFill/>
                </a:ln>
                <a:solidFill>
                  <a:srgbClr val="00669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rPr>
              <a:pPr marL="0" marR="0" lvl="0" indent="0" algn="ctr" defTabSz="1219170" rtl="0" eaLnBrk="0" fontAlgn="base" latinLnBrk="0" hangingPunct="0">
                <a:lnSpc>
                  <a:spcPct val="100000"/>
                </a:lnSpc>
                <a:spcBef>
                  <a:spcPct val="50000"/>
                </a:spcBef>
                <a:spcAft>
                  <a:spcPct val="0"/>
                </a:spcAft>
                <a:buClrTx/>
                <a:buSzTx/>
                <a:buFont typeface="Arial" panose="020B0604020202020204" pitchFamily="34" charset="0"/>
                <a:buNone/>
                <a:tabLst/>
                <a:defRPr/>
              </a:pPr>
              <a:t>‹#›</a:t>
            </a:fld>
            <a:endParaRPr kumimoji="0" lang="en-US" altLang="zh-CN" sz="1067" b="1" i="0" u="none" strike="noStrike" kern="1200" cap="none" spc="0" normalizeH="0" baseline="0" noProof="0" smtClean="0">
              <a:ln>
                <a:noFill/>
              </a:ln>
              <a:solidFill>
                <a:srgbClr val="006699"/>
              </a:solidFill>
              <a:effectLst/>
              <a:uLnTx/>
              <a:uFillTx/>
              <a:latin typeface="Helvetica" panose="020B0604020202020204" pitchFamily="34" charset="0"/>
              <a:ea typeface="MS PGothic" panose="020B0600070205080204" pitchFamily="34" charset="-128"/>
              <a:cs typeface="+mn-cs"/>
              <a:sym typeface="Helvetica" panose="020B0604020202020204" pitchFamily="34" charset="0"/>
            </a:endParaRPr>
          </a:p>
        </p:txBody>
      </p:sp>
    </p:spTree>
    <p:extLst>
      <p:ext uri="{BB962C8B-B14F-4D97-AF65-F5344CB8AC3E}">
        <p14:creationId xmlns:p14="http://schemas.microsoft.com/office/powerpoint/2010/main" val="1193420617"/>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 id="2147484269" r:id="rId11"/>
  </p:sldLayoutIdLst>
  <p:txStyles>
    <p:titleStyle>
      <a:lvl1pPr algn="ctr" rtl="0" eaLnBrk="0" fontAlgn="base" hangingPunct="0">
        <a:spcBef>
          <a:spcPct val="0"/>
        </a:spcBef>
        <a:spcAft>
          <a:spcPct val="0"/>
        </a:spcAft>
        <a:defRPr sz="3600" b="1" kern="1200">
          <a:solidFill>
            <a:srgbClr val="C00000"/>
          </a:solidFill>
          <a:latin typeface="+mj-lt"/>
          <a:ea typeface="+mj-ea"/>
          <a:cs typeface="+mj-cs"/>
          <a:sym typeface="MS PGothic" panose="020B0600070205080204" pitchFamily="34" charset="-128"/>
        </a:defRPr>
      </a:lvl1pPr>
      <a:lvl2pPr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2pPr>
      <a:lvl3pPr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3pPr>
      <a:lvl4pPr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4pPr>
      <a:lvl5pPr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5pPr>
      <a:lvl6pPr marL="609585"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6pPr>
      <a:lvl7pPr marL="1219170"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7pPr>
      <a:lvl8pPr marL="1828754"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8pPr>
      <a:lvl9pPr marL="2438339" algn="ctr" rtl="0" eaLnBrk="0" fontAlgn="base" hangingPunct="0">
        <a:spcBef>
          <a:spcPct val="0"/>
        </a:spcBef>
        <a:spcAft>
          <a:spcPct val="0"/>
        </a:spcAft>
        <a:defRPr sz="3600" b="1">
          <a:solidFill>
            <a:srgbClr val="C00000"/>
          </a:solidFill>
          <a:latin typeface="Arial" panose="020B0604020202020204" pitchFamily="34" charset="0"/>
          <a:ea typeface="MS PGothic" panose="020B0600070205080204" pitchFamily="34" charset="-128"/>
          <a:sym typeface="MS PGothic" panose="020B0600070205080204" pitchFamily="34" charset="-128"/>
        </a:defRPr>
      </a:lvl9pPr>
    </p:titleStyle>
    <p:bodyStyle>
      <a:lvl1pPr marL="397923" indent="-397923" algn="l" defTabSz="0" rtl="0" eaLnBrk="0" fontAlgn="base" hangingPunct="0">
        <a:spcBef>
          <a:spcPct val="35000"/>
        </a:spcBef>
        <a:spcAft>
          <a:spcPct val="0"/>
        </a:spcAft>
        <a:buClr>
          <a:srgbClr val="993300"/>
        </a:buClr>
        <a:buSzPct val="90000"/>
        <a:buFont typeface="Monotype Sorts" pitchFamily="2" charset="2"/>
        <a:buChar char="n"/>
        <a:defRPr sz="2667" kern="1200">
          <a:solidFill>
            <a:schemeClr val="tx1"/>
          </a:solidFill>
          <a:latin typeface="+mn-lt"/>
          <a:ea typeface="+mn-ea"/>
          <a:cs typeface="+mn-cs"/>
          <a:sym typeface="楷体" panose="02010609060101010101" pitchFamily="49" charset="-122"/>
        </a:defRPr>
      </a:lvl1pPr>
      <a:lvl2pPr marL="863578" indent="-332309" algn="l" defTabSz="0" rtl="0" eaLnBrk="0" fontAlgn="base" hangingPunct="0">
        <a:spcBef>
          <a:spcPct val="35000"/>
        </a:spcBef>
        <a:spcAft>
          <a:spcPct val="0"/>
        </a:spcAft>
        <a:buClr>
          <a:srgbClr val="CC6600"/>
        </a:buClr>
        <a:buSzPct val="80000"/>
        <a:buFont typeface="Monotype Sorts" pitchFamily="2" charset="2"/>
        <a:buChar char="l"/>
        <a:defRPr sz="2267" kern="1200">
          <a:solidFill>
            <a:schemeClr val="tx1"/>
          </a:solidFill>
          <a:latin typeface="+mn-lt"/>
          <a:ea typeface="+mn-ea"/>
          <a:cs typeface="+mn-cs"/>
          <a:sym typeface="楷体" panose="02010609060101010101" pitchFamily="49" charset="-122"/>
        </a:defRPr>
      </a:lvl2pPr>
      <a:lvl3pPr marL="1261502" indent="-264577" algn="l" defTabSz="0" rtl="0" eaLnBrk="0" fontAlgn="base" hangingPunct="0">
        <a:spcBef>
          <a:spcPct val="35000"/>
        </a:spcBef>
        <a:spcAft>
          <a:spcPct val="0"/>
        </a:spcAft>
        <a:buClr>
          <a:srgbClr val="009900"/>
        </a:buClr>
        <a:buSzPct val="75000"/>
        <a:buFont typeface="Webdings" panose="05030102010509060703" pitchFamily="18" charset="2"/>
        <a:buChar char="4"/>
        <a:defRPr sz="2000" kern="1200">
          <a:solidFill>
            <a:schemeClr val="tx1"/>
          </a:solidFill>
          <a:latin typeface="+mn-lt"/>
          <a:ea typeface="+mn-ea"/>
          <a:cs typeface="+mn-cs"/>
          <a:sym typeface="楷体" panose="02010609060101010101" pitchFamily="49" charset="-122"/>
        </a:defRPr>
      </a:lvl3pPr>
      <a:lvl4pPr marL="1659425" indent="-264577" algn="l" defTabSz="0" rtl="0" eaLnBrk="0" fontAlgn="base" hangingPunct="0">
        <a:spcBef>
          <a:spcPct val="35000"/>
        </a:spcBef>
        <a:spcAft>
          <a:spcPct val="0"/>
        </a:spcAft>
        <a:buClr>
          <a:schemeClr val="hlink"/>
        </a:buClr>
        <a:buSzPct val="75000"/>
        <a:buFont typeface="Webdings" panose="05030102010509060703" pitchFamily="18" charset="2"/>
        <a:buChar char="–"/>
        <a:defRPr sz="2000" kern="1200">
          <a:solidFill>
            <a:schemeClr val="tx1"/>
          </a:solidFill>
          <a:latin typeface="+mn-lt"/>
          <a:ea typeface="+mn-ea"/>
          <a:cs typeface="+mn-cs"/>
          <a:sym typeface="楷体" panose="02010609060101010101" pitchFamily="49" charset="-122"/>
        </a:defRPr>
      </a:lvl4pPr>
      <a:lvl5pPr marL="2057349" indent="-264577" algn="l" defTabSz="0" rtl="0" eaLnBrk="0" fontAlgn="base" hangingPunct="0">
        <a:spcBef>
          <a:spcPct val="35000"/>
        </a:spcBef>
        <a:spcAft>
          <a:spcPct val="0"/>
        </a:spcAft>
        <a:buClr>
          <a:srgbClr val="FF0066"/>
        </a:buClr>
        <a:buSzPct val="75000"/>
        <a:buFont typeface="Webdings" panose="05030102010509060703" pitchFamily="18" charset="2"/>
        <a:buChar char="»"/>
        <a:defRPr sz="2000" kern="1200">
          <a:solidFill>
            <a:schemeClr val="tx1"/>
          </a:solidFill>
          <a:latin typeface="+mn-lt"/>
          <a:ea typeface="+mn-ea"/>
          <a:cs typeface="+mn-cs"/>
          <a:sym typeface="楷体" panose="02010609060101010101" pitchFamily="49" charset="-122"/>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L1%20Linux&#27010;&#36848;.pptx"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mailto:jijm@zju.edu.cn" TargetMode="Externa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7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0.wmf"/><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38.emf"/><Relationship Id="rId4" Type="http://schemas.openxmlformats.org/officeDocument/2006/relationships/oleObject" Target="../embeddings/oleObject2.bin"/><Relationship Id="rId9" Type="http://schemas.openxmlformats.org/officeDocument/2006/relationships/image" Target="../media/image39.png"/></Relationships>
</file>

<file path=ppt/slides/_rels/slide8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p:cNvGrpSpPr>
          <p:nvPr/>
        </p:nvGrpSpPr>
        <p:grpSpPr bwMode="auto">
          <a:xfrm>
            <a:off x="264584" y="5295901"/>
            <a:ext cx="11480800" cy="201084"/>
            <a:chOff x="0" y="0"/>
            <a:chExt cx="5424" cy="127"/>
          </a:xfrm>
        </p:grpSpPr>
        <p:sp>
          <p:nvSpPr>
            <p:cNvPr id="3078" name="Rectangle 4"/>
            <p:cNvSpPr>
              <a:spLocks noChangeArrowheads="1"/>
            </p:cNvSpPr>
            <p:nvPr/>
          </p:nvSpPr>
          <p:spPr bwMode="auto">
            <a:xfrm>
              <a:off x="0" y="0"/>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6247" tIns="53123" rIns="106247" bIns="53123" anchor="ctr"/>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a:endParaRPr lang="zh-CN" altLang="zh-CN" sz="2000">
                <a:solidFill>
                  <a:srgbClr val="000000"/>
                </a:solidFill>
                <a:ea typeface="MS PGothic" panose="020B0600070205080204" pitchFamily="34" charset="-128"/>
                <a:sym typeface="Helvetica" panose="020B0604020202020204" pitchFamily="34" charset="0"/>
              </a:endParaRPr>
            </a:p>
          </p:txBody>
        </p:sp>
        <p:sp>
          <p:nvSpPr>
            <p:cNvPr id="3079" name="Rectangle 5"/>
            <p:cNvSpPr>
              <a:spLocks noChangeArrowheads="1"/>
            </p:cNvSpPr>
            <p:nvPr/>
          </p:nvSpPr>
          <p:spPr bwMode="auto">
            <a:xfrm>
              <a:off x="1808" y="0"/>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6247" tIns="53123" rIns="106247" bIns="53123" anchor="ctr"/>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a:endParaRPr lang="zh-CN" altLang="zh-CN" sz="2000">
                <a:solidFill>
                  <a:srgbClr val="000000"/>
                </a:solidFill>
                <a:ea typeface="MS PGothic" panose="020B0600070205080204" pitchFamily="34" charset="-128"/>
                <a:sym typeface="Helvetica" panose="020B0604020202020204" pitchFamily="34" charset="0"/>
              </a:endParaRPr>
            </a:p>
          </p:txBody>
        </p:sp>
        <p:sp>
          <p:nvSpPr>
            <p:cNvPr id="3080" name="Rectangle 6"/>
            <p:cNvSpPr>
              <a:spLocks noChangeArrowheads="1"/>
            </p:cNvSpPr>
            <p:nvPr/>
          </p:nvSpPr>
          <p:spPr bwMode="auto">
            <a:xfrm>
              <a:off x="3616" y="0"/>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6247" tIns="53123" rIns="106247" bIns="53123" anchor="ctr"/>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a:endParaRPr lang="zh-CN" altLang="zh-CN" sz="2000">
                <a:solidFill>
                  <a:srgbClr val="000000"/>
                </a:solidFill>
                <a:ea typeface="MS PGothic" panose="020B0600070205080204" pitchFamily="34" charset="-128"/>
                <a:sym typeface="Helvetica" panose="020B0604020202020204" pitchFamily="34" charset="0"/>
              </a:endParaRPr>
            </a:p>
          </p:txBody>
        </p:sp>
      </p:grpSp>
      <p:sp>
        <p:nvSpPr>
          <p:cNvPr id="3075" name="Text Box 7"/>
          <p:cNvSpPr>
            <a:spLocks noChangeArrowheads="1"/>
          </p:cNvSpPr>
          <p:nvPr/>
        </p:nvSpPr>
        <p:spPr bwMode="auto">
          <a:xfrm>
            <a:off x="8652933" y="6589184"/>
            <a:ext cx="3617384" cy="27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47" tIns="53123" rIns="106247" bIns="53123">
            <a:spAutoFit/>
          </a:bodyPr>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a:endParaRPr lang="zh-CN" altLang="zh-CN" sz="1067" b="1">
              <a:solidFill>
                <a:srgbClr val="336699"/>
              </a:solidFill>
              <a:latin typeface="Helvetica" panose="020B0604020202020204" pitchFamily="34" charset="0"/>
              <a:ea typeface="MS PGothic" panose="020B0600070205080204" pitchFamily="34" charset="-128"/>
              <a:sym typeface="Helvetica" panose="020B0604020202020204" pitchFamily="34" charset="0"/>
            </a:endParaRPr>
          </a:p>
        </p:txBody>
      </p:sp>
      <p:sp>
        <p:nvSpPr>
          <p:cNvPr id="3076" name="Rectangle 4"/>
          <p:cNvSpPr>
            <a:spLocks noGrp="1" noChangeArrowheads="1"/>
          </p:cNvSpPr>
          <p:nvPr>
            <p:ph type="ctrTitle" idx="4294967295"/>
          </p:nvPr>
        </p:nvSpPr>
        <p:spPr>
          <a:xfrm>
            <a:off x="495301" y="1143000"/>
            <a:ext cx="7158567" cy="1143000"/>
          </a:xfrm>
        </p:spPr>
        <p:txBody>
          <a:bodyPr/>
          <a:lstStyle/>
          <a:p>
            <a:pPr eaLnBrk="1" hangingPunct="1"/>
            <a:r>
              <a:rPr lang="zh-CN" altLang="en-US" sz="4933">
                <a:solidFill>
                  <a:srgbClr val="FF0000"/>
                </a:solidFill>
                <a:latin typeface="楷体" panose="02010609060101010101" pitchFamily="49" charset="-122"/>
                <a:ea typeface="楷体" panose="02010609060101010101" pitchFamily="49" charset="-122"/>
                <a:sym typeface="楷体" panose="02010609060101010101" pitchFamily="49" charset="-122"/>
              </a:rPr>
              <a:t>操作系统</a:t>
            </a:r>
          </a:p>
        </p:txBody>
      </p:sp>
      <p:sp>
        <p:nvSpPr>
          <p:cNvPr id="3077" name="Rectangle 4"/>
          <p:cNvSpPr>
            <a:spLocks noChangeArrowheads="1"/>
          </p:cNvSpPr>
          <p:nvPr/>
        </p:nvSpPr>
        <p:spPr bwMode="auto">
          <a:xfrm>
            <a:off x="556684" y="3280833"/>
            <a:ext cx="833754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47" tIns="53123" rIns="106247" bIns="53123" anchor="b"/>
          <a:lstStyle>
            <a:lvl1pPr>
              <a:defRPr sz="1500">
                <a:solidFill>
                  <a:schemeClr val="tx1"/>
                </a:solidFill>
                <a:latin typeface="Verdana" panose="020B0604030504040204" pitchFamily="34" charset="0"/>
                <a:ea typeface="宋体" panose="02010600030101010101" pitchFamily="2" charset="-122"/>
              </a:defRPr>
            </a:lvl1pPr>
            <a:lvl2pPr marL="742950" indent="-285750">
              <a:defRPr sz="1500">
                <a:solidFill>
                  <a:schemeClr val="tx1"/>
                </a:solidFill>
                <a:latin typeface="Verdana" panose="020B0604030504040204" pitchFamily="34" charset="0"/>
                <a:ea typeface="宋体" panose="02010600030101010101" pitchFamily="2" charset="-122"/>
              </a:defRPr>
            </a:lvl2pPr>
            <a:lvl3pPr marL="1143000" indent="-228600">
              <a:defRPr sz="1500">
                <a:solidFill>
                  <a:schemeClr val="tx1"/>
                </a:solidFill>
                <a:latin typeface="Verdana" panose="020B0604030504040204" pitchFamily="34" charset="0"/>
                <a:ea typeface="宋体" panose="02010600030101010101" pitchFamily="2" charset="-122"/>
              </a:defRPr>
            </a:lvl3pPr>
            <a:lvl4pPr marL="1600200" indent="-228600">
              <a:defRPr sz="1500">
                <a:solidFill>
                  <a:schemeClr val="tx1"/>
                </a:solidFill>
                <a:latin typeface="Verdana" panose="020B0604030504040204" pitchFamily="34" charset="0"/>
                <a:ea typeface="宋体" panose="02010600030101010101" pitchFamily="2" charset="-122"/>
              </a:defRPr>
            </a:lvl4pPr>
            <a:lvl5pPr marL="2057400" indent="-228600">
              <a:defRPr sz="15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Verdana" panose="020B0604030504040204" pitchFamily="34" charset="0"/>
                <a:ea typeface="宋体" panose="02010600030101010101" pitchFamily="2" charset="-122"/>
              </a:defRPr>
            </a:lvl9pPr>
          </a:lstStyle>
          <a:p>
            <a:pPr defTabSz="1219170" eaLnBrk="1" hangingPunct="1"/>
            <a:r>
              <a:rPr lang="zh-CN" altLang="en-US" sz="3200" b="1">
                <a:solidFill>
                  <a:srgbClr val="3A02C6"/>
                </a:solidFill>
                <a:latin typeface="楷体" panose="02010609060101010101" pitchFamily="49" charset="-122"/>
                <a:ea typeface="楷体" panose="02010609060101010101" pitchFamily="49" charset="-122"/>
                <a:sym typeface="楷体" panose="02010609060101010101" pitchFamily="49" charset="-122"/>
              </a:rPr>
              <a:t>主讲教师：夏莹杰</a:t>
            </a:r>
            <a:endParaRPr lang="en-US" altLang="zh-CN" sz="3200" b="1">
              <a:solidFill>
                <a:srgbClr val="3A02C6"/>
              </a:solidFill>
              <a:latin typeface="楷体" panose="02010609060101010101" pitchFamily="49" charset="-122"/>
              <a:ea typeface="楷体" panose="02010609060101010101" pitchFamily="49" charset="-122"/>
              <a:sym typeface="楷体" panose="02010609060101010101" pitchFamily="49" charset="-122"/>
            </a:endParaRPr>
          </a:p>
          <a:p>
            <a:pPr defTabSz="1219170" eaLnBrk="1" hangingPunct="1"/>
            <a:r>
              <a:rPr lang="en-US" altLang="zh-CN" sz="2400" b="1">
                <a:solidFill>
                  <a:srgbClr val="3A02C6"/>
                </a:solidFill>
                <a:latin typeface="Times New Roman" panose="02020603050405020304" pitchFamily="18" charset="0"/>
                <a:ea typeface="楷体" panose="02010609060101010101" pitchFamily="49" charset="-122"/>
                <a:cs typeface="Times New Roman" panose="02020603050405020304" pitchFamily="18" charset="0"/>
                <a:sym typeface="楷体" panose="02010609060101010101" pitchFamily="49" charset="-122"/>
              </a:rPr>
              <a:t>xiayingjie@zju.edu.cn </a:t>
            </a:r>
            <a:endParaRPr lang="zh-CN" altLang="en-US" sz="2400">
              <a:solidFill>
                <a:srgbClr val="000000"/>
              </a:solidFill>
              <a:latin typeface="Times New Roman" panose="02020603050405020304" pitchFamily="18"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6758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defRPr/>
            </a:pPr>
            <a:r>
              <a:rPr lang="en-US" altLang="zh-CN" sz="3600" dirty="0">
                <a:latin typeface="+mn-lt"/>
                <a:ea typeface="楷体" pitchFamily="49" charset="-122"/>
              </a:rPr>
              <a:t> </a:t>
            </a:r>
            <a:r>
              <a:rPr lang="zh-CN" altLang="en-US" sz="3600" dirty="0">
                <a:latin typeface="+mn-lt"/>
                <a:ea typeface="楷体" pitchFamily="49" charset="-122"/>
              </a:rPr>
              <a:t>操作系统</a:t>
            </a:r>
          </a:p>
        </p:txBody>
      </p:sp>
      <p:sp>
        <p:nvSpPr>
          <p:cNvPr id="7171" name="Rectangle 3"/>
          <p:cNvSpPr>
            <a:spLocks noGrp="1" noChangeArrowheads="1"/>
          </p:cNvSpPr>
          <p:nvPr>
            <p:ph idx="1"/>
          </p:nvPr>
        </p:nvSpPr>
        <p:spPr/>
        <p:txBody>
          <a:bodyPr/>
          <a:lstStyle/>
          <a:p>
            <a:pPr eaLnBrk="1" hangingPunct="1"/>
            <a:r>
              <a:rPr lang="zh-CN" altLang="en-US" b="0" dirty="0" smtClean="0">
                <a:solidFill>
                  <a:srgbClr val="FF0000"/>
                </a:solidFill>
                <a:latin typeface="Arial" pitchFamily="34" charset="0"/>
              </a:rPr>
              <a:t>操作系统的名称：</a:t>
            </a:r>
          </a:p>
          <a:p>
            <a:pPr lvl="1" eaLnBrk="1" hangingPunct="1"/>
            <a:r>
              <a:rPr lang="zh-CN" altLang="en-US" b="0" dirty="0" smtClean="0">
                <a:latin typeface="Arial" pitchFamily="34" charset="0"/>
              </a:rPr>
              <a:t>监控（督）程序（系统）（</a:t>
            </a:r>
            <a:r>
              <a:rPr lang="en-US" altLang="zh-CN" b="0" dirty="0" smtClean="0">
                <a:latin typeface="Arial" pitchFamily="34" charset="0"/>
              </a:rPr>
              <a:t>Monitor)</a:t>
            </a:r>
          </a:p>
          <a:p>
            <a:pPr lvl="1" eaLnBrk="1" hangingPunct="1"/>
            <a:r>
              <a:rPr lang="zh-CN" altLang="en-US" b="0" dirty="0" smtClean="0">
                <a:latin typeface="Arial" pitchFamily="34" charset="0"/>
              </a:rPr>
              <a:t>执行系统（程序）</a:t>
            </a:r>
            <a:r>
              <a:rPr lang="en-US" altLang="zh-CN" b="0" dirty="0" smtClean="0">
                <a:latin typeface="Arial" pitchFamily="34" charset="0"/>
              </a:rPr>
              <a:t>(Executive System(program))</a:t>
            </a:r>
          </a:p>
          <a:p>
            <a:pPr lvl="1" eaLnBrk="1" hangingPunct="1"/>
            <a:r>
              <a:rPr lang="zh-CN" altLang="en-US" b="0" dirty="0" smtClean="0">
                <a:latin typeface="Arial" pitchFamily="34" charset="0"/>
              </a:rPr>
              <a:t>控制系统（程序）</a:t>
            </a:r>
            <a:r>
              <a:rPr lang="en-US" altLang="zh-CN" b="0" dirty="0" smtClean="0">
                <a:latin typeface="Arial" pitchFamily="34" charset="0"/>
              </a:rPr>
              <a:t>(Control System program))</a:t>
            </a:r>
          </a:p>
          <a:p>
            <a:pPr lvl="1" eaLnBrk="1" hangingPunct="1"/>
            <a:r>
              <a:rPr lang="zh-CN" altLang="en-US" b="0" dirty="0" smtClean="0">
                <a:latin typeface="Arial" pitchFamily="34" charset="0"/>
              </a:rPr>
              <a:t>管理程序</a:t>
            </a:r>
            <a:r>
              <a:rPr lang="en-US" altLang="zh-CN" b="0" dirty="0" smtClean="0">
                <a:latin typeface="Arial" pitchFamily="34" charset="0"/>
              </a:rPr>
              <a:t>(Supervisor, Supervisory System)</a:t>
            </a:r>
          </a:p>
          <a:p>
            <a:pPr lvl="1" eaLnBrk="1" hangingPunct="1"/>
            <a:r>
              <a:rPr lang="zh-CN" altLang="en-US" b="0" dirty="0">
                <a:latin typeface="Arial" pitchFamily="34" charset="0"/>
              </a:rPr>
              <a:t>内核</a:t>
            </a:r>
            <a:r>
              <a:rPr lang="en-US" altLang="zh-CN" b="0" dirty="0" smtClean="0">
                <a:latin typeface="Arial" pitchFamily="34" charset="0"/>
              </a:rPr>
              <a:t>(Kernel)</a:t>
            </a:r>
          </a:p>
          <a:p>
            <a:pPr lvl="1" eaLnBrk="1" hangingPunct="1"/>
            <a:r>
              <a:rPr lang="zh-CN" altLang="en-US" b="0" dirty="0" smtClean="0">
                <a:solidFill>
                  <a:srgbClr val="FF0000"/>
                </a:solidFill>
                <a:latin typeface="Arial" pitchFamily="34" charset="0"/>
              </a:rPr>
              <a:t>操作系统</a:t>
            </a:r>
            <a:r>
              <a:rPr lang="en-US" altLang="zh-CN" b="0" dirty="0" smtClean="0">
                <a:solidFill>
                  <a:srgbClr val="FF0000"/>
                </a:solidFill>
                <a:latin typeface="Arial" pitchFamily="34" charset="0"/>
              </a:rPr>
              <a:t>(Operating System)</a:t>
            </a:r>
          </a:p>
        </p:txBody>
      </p:sp>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latin typeface="+mn-lt"/>
                <a:ea typeface="楷体" pitchFamily="49" charset="-122"/>
              </a:rPr>
              <a:t>操作系统</a:t>
            </a:r>
            <a:r>
              <a:rPr lang="zh-CN" altLang="en-US">
                <a:latin typeface="+mn-lt"/>
                <a:ea typeface="楷体" pitchFamily="49" charset="-122"/>
              </a:rPr>
              <a:t>市场</a:t>
            </a:r>
            <a:r>
              <a:rPr lang="zh-CN" altLang="en-US" smtClean="0">
                <a:latin typeface="+mn-lt"/>
                <a:ea typeface="楷体" pitchFamily="49" charset="-122"/>
              </a:rPr>
              <a:t>格局</a:t>
            </a:r>
            <a:endParaRPr lang="zh-CN" altLang="en-US" sz="1600" dirty="0">
              <a:latin typeface="+mn-lt"/>
              <a:ea typeface="楷体" pitchFamily="49" charset="-122"/>
            </a:endParaRPr>
          </a:p>
        </p:txBody>
      </p:sp>
      <p:sp>
        <p:nvSpPr>
          <p:cNvPr id="58371" name="内容占位符 2"/>
          <p:cNvSpPr>
            <a:spLocks noGrp="1"/>
          </p:cNvSpPr>
          <p:nvPr>
            <p:ph idx="1"/>
          </p:nvPr>
        </p:nvSpPr>
        <p:spPr/>
        <p:txBody>
          <a:bodyPr/>
          <a:lstStyle/>
          <a:p>
            <a:pPr eaLnBrk="1" hangingPunct="1"/>
            <a:r>
              <a:rPr lang="zh-CN" altLang="en-US" sz="2400" dirty="0">
                <a:latin typeface="Arial" pitchFamily="34" charset="0"/>
              </a:rPr>
              <a:t>当前三大体系：</a:t>
            </a:r>
          </a:p>
          <a:p>
            <a:pPr lvl="1" eaLnBrk="1" hangingPunct="1"/>
            <a:r>
              <a:rPr lang="en-US" altLang="zh-CN" dirty="0">
                <a:solidFill>
                  <a:srgbClr val="FF0000"/>
                </a:solidFill>
                <a:latin typeface="Arial" pitchFamily="34" charset="0"/>
              </a:rPr>
              <a:t>Unix/Linux :</a:t>
            </a:r>
            <a:r>
              <a:rPr lang="zh-CN" altLang="en-US" sz="2000" dirty="0">
                <a:latin typeface="Arial" pitchFamily="34" charset="0"/>
              </a:rPr>
              <a:t>服务器</a:t>
            </a:r>
          </a:p>
          <a:p>
            <a:pPr lvl="1" eaLnBrk="1" hangingPunct="1"/>
            <a:r>
              <a:rPr lang="en-US" altLang="zh-CN" dirty="0">
                <a:solidFill>
                  <a:srgbClr val="FF0000"/>
                </a:solidFill>
                <a:latin typeface="Arial" pitchFamily="34" charset="0"/>
              </a:rPr>
              <a:t>Windows</a:t>
            </a:r>
            <a:r>
              <a:rPr lang="zh-CN" altLang="en-US" dirty="0">
                <a:solidFill>
                  <a:srgbClr val="FF0000"/>
                </a:solidFill>
                <a:latin typeface="Arial" pitchFamily="34" charset="0"/>
              </a:rPr>
              <a:t>、</a:t>
            </a:r>
            <a:r>
              <a:rPr lang="en-US" altLang="zh-CN" dirty="0">
                <a:solidFill>
                  <a:srgbClr val="FF0000"/>
                </a:solidFill>
                <a:latin typeface="Arial" pitchFamily="34" charset="0"/>
              </a:rPr>
              <a:t>Mac </a:t>
            </a:r>
            <a:r>
              <a:rPr lang="en-US" altLang="zh-CN" dirty="0" smtClean="0">
                <a:solidFill>
                  <a:srgbClr val="FF0000"/>
                </a:solidFill>
                <a:latin typeface="Arial" pitchFamily="34" charset="0"/>
              </a:rPr>
              <a:t>OS X </a:t>
            </a:r>
            <a:r>
              <a:rPr lang="zh-CN" altLang="en-US" dirty="0">
                <a:solidFill>
                  <a:srgbClr val="FF0000"/>
                </a:solidFill>
                <a:latin typeface="Arial" pitchFamily="34" charset="0"/>
              </a:rPr>
              <a:t>：</a:t>
            </a:r>
            <a:r>
              <a:rPr lang="zh-CN" altLang="en-US" sz="2000" dirty="0">
                <a:latin typeface="Arial" pitchFamily="34" charset="0"/>
              </a:rPr>
              <a:t>桌面</a:t>
            </a:r>
          </a:p>
          <a:p>
            <a:pPr lvl="1" eaLnBrk="1" hangingPunct="1"/>
            <a:r>
              <a:rPr lang="en-US" altLang="zh-CN" dirty="0">
                <a:solidFill>
                  <a:srgbClr val="FF0000"/>
                </a:solidFill>
                <a:latin typeface="Arial" pitchFamily="34" charset="0"/>
              </a:rPr>
              <a:t>Android</a:t>
            </a:r>
            <a:r>
              <a:rPr lang="zh-CN" altLang="en-US" dirty="0">
                <a:solidFill>
                  <a:srgbClr val="FF0000"/>
                </a:solidFill>
                <a:latin typeface="Arial" pitchFamily="34" charset="0"/>
              </a:rPr>
              <a:t>、</a:t>
            </a:r>
            <a:r>
              <a:rPr lang="en-US" altLang="zh-CN" dirty="0" smtClean="0">
                <a:solidFill>
                  <a:srgbClr val="FF0000"/>
                </a:solidFill>
                <a:latin typeface="Arial" pitchFamily="34" charset="0"/>
              </a:rPr>
              <a:t>iOS</a:t>
            </a:r>
            <a:r>
              <a:rPr lang="zh-CN" altLang="en-US" dirty="0">
                <a:solidFill>
                  <a:srgbClr val="FF0000"/>
                </a:solidFill>
                <a:latin typeface="Arial" pitchFamily="34" charset="0"/>
              </a:rPr>
              <a:t>、</a:t>
            </a:r>
            <a:r>
              <a:rPr lang="en-US" altLang="zh-CN" dirty="0">
                <a:solidFill>
                  <a:srgbClr val="FF0000"/>
                </a:solidFill>
                <a:latin typeface="Arial" pitchFamily="34" charset="0"/>
              </a:rPr>
              <a:t>Windows phone</a:t>
            </a:r>
            <a:r>
              <a:rPr lang="zh-CN" altLang="en-US" dirty="0">
                <a:solidFill>
                  <a:srgbClr val="FF0000"/>
                </a:solidFill>
                <a:latin typeface="Arial" pitchFamily="34" charset="0"/>
              </a:rPr>
              <a:t>：</a:t>
            </a:r>
            <a:r>
              <a:rPr lang="zh-CN" altLang="en-US" dirty="0">
                <a:solidFill>
                  <a:srgbClr val="3333FF"/>
                </a:solidFill>
                <a:latin typeface="Arial" pitchFamily="34" charset="0"/>
              </a:rPr>
              <a:t>手机</a:t>
            </a:r>
            <a:endParaRPr lang="zh-CN" altLang="en-US" sz="2000" dirty="0">
              <a:latin typeface="Arial" pitchFamily="34" charset="0"/>
            </a:endParaRPr>
          </a:p>
        </p:txBody>
      </p:sp>
    </p:spTree>
    <p:extLst>
      <p:ext uri="{BB962C8B-B14F-4D97-AF65-F5344CB8AC3E}">
        <p14:creationId xmlns:p14="http://schemas.microsoft.com/office/powerpoint/2010/main" val="2587860355"/>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rgbClr val="FF0000"/>
                </a:solidFill>
                <a:effectLst>
                  <a:outerShdw blurRad="38100" dist="38100" dir="2700000" algn="tl">
                    <a:srgbClr val="C0C0C0"/>
                  </a:outerShdw>
                </a:effectLst>
                <a:latin typeface="Arial Narrow" pitchFamily="34" charset="0"/>
              </a:rPr>
              <a:t>国内操作系统发展</a:t>
            </a:r>
            <a:r>
              <a:rPr kumimoji="1" lang="zh-CN" altLang="en-US" dirty="0" smtClean="0">
                <a:solidFill>
                  <a:srgbClr val="FF0000"/>
                </a:solidFill>
                <a:effectLst>
                  <a:outerShdw blurRad="38100" dist="38100" dir="2700000" algn="tl">
                    <a:srgbClr val="C0C0C0"/>
                  </a:outerShdw>
                </a:effectLst>
                <a:latin typeface="Arial Narrow" pitchFamily="34" charset="0"/>
              </a:rPr>
              <a:t>情况</a:t>
            </a:r>
            <a:endParaRPr lang="zh-CN" altLang="en-US" dirty="0"/>
          </a:p>
        </p:txBody>
      </p:sp>
      <p:sp>
        <p:nvSpPr>
          <p:cNvPr id="3" name="内容占位符 2"/>
          <p:cNvSpPr>
            <a:spLocks noGrp="1"/>
          </p:cNvSpPr>
          <p:nvPr>
            <p:ph idx="1"/>
          </p:nvPr>
        </p:nvSpPr>
        <p:spPr>
          <a:xfrm>
            <a:off x="709912" y="854075"/>
            <a:ext cx="10772176" cy="4530725"/>
          </a:xfrm>
        </p:spPr>
        <p:txBody>
          <a:bodyPr/>
          <a:lstStyle/>
          <a:p>
            <a:pPr eaLnBrk="1" hangingPunct="1">
              <a:lnSpc>
                <a:spcPct val="120000"/>
              </a:lnSpc>
              <a:defRPr/>
            </a:pPr>
            <a:r>
              <a:rPr lang="zh-CN" altLang="en-US" b="1" dirty="0">
                <a:latin typeface="Times New Roman" panose="02020603050405020304" pitchFamily="18" charset="0"/>
                <a:cs typeface="Times New Roman" panose="02020603050405020304" pitchFamily="18" charset="0"/>
              </a:rPr>
              <a:t>我国信息系统对</a:t>
            </a:r>
            <a:r>
              <a:rPr lang="en-US" altLang="zh-CN" b="1" dirty="0">
                <a:latin typeface="Times New Roman" panose="02020603050405020304" pitchFamily="18" charset="0"/>
                <a:cs typeface="Times New Roman" panose="02020603050405020304" pitchFamily="18" charset="0"/>
              </a:rPr>
              <a:t>Windows</a:t>
            </a:r>
            <a:r>
              <a:rPr lang="zh-CN" altLang="en-US" b="1" dirty="0">
                <a:latin typeface="Times New Roman" panose="02020603050405020304" pitchFamily="18" charset="0"/>
                <a:cs typeface="Times New Roman" panose="02020603050405020304" pitchFamily="18" charset="0"/>
              </a:rPr>
              <a:t>的依赖度是全世界最高的</a:t>
            </a:r>
          </a:p>
          <a:p>
            <a:pPr eaLnBrk="1" hangingPunct="1">
              <a:lnSpc>
                <a:spcPct val="120000"/>
              </a:lnSpc>
              <a:defRPr/>
            </a:pP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核高基”重大专项</a:t>
            </a:r>
          </a:p>
          <a:p>
            <a:pPr marL="685800" lvl="2" indent="-342900" eaLnBrk="1" hangingPunct="1">
              <a:lnSpc>
                <a:spcPct val="120000"/>
              </a:lnSpc>
              <a:buClr>
                <a:srgbClr val="C00000"/>
              </a:buClr>
              <a:buSzPct val="90000"/>
              <a:buFont typeface="Wingdings" pitchFamily="2" charset="2"/>
              <a:buChar char="l"/>
              <a:defRPr/>
            </a:pPr>
            <a:r>
              <a:rPr lang="en-US" altLang="zh-CN" b="1" dirty="0">
                <a:latin typeface="Times New Roman" panose="02020603050405020304" pitchFamily="18" charset="0"/>
                <a:cs typeface="Times New Roman" panose="02020603050405020304" pitchFamily="18" charset="0"/>
              </a:rPr>
              <a:t>16</a:t>
            </a:r>
            <a:r>
              <a:rPr lang="zh-CN" altLang="en-US" b="1" dirty="0">
                <a:latin typeface="Times New Roman" panose="02020603050405020304" pitchFamily="18" charset="0"/>
                <a:cs typeface="Times New Roman" panose="02020603050405020304" pitchFamily="18" charset="0"/>
              </a:rPr>
              <a:t>项国家科技重大专项的第一项</a:t>
            </a:r>
          </a:p>
          <a:p>
            <a:pPr marL="685800" lvl="2" indent="-342900" eaLnBrk="1" hangingPunct="1">
              <a:lnSpc>
                <a:spcPct val="120000"/>
              </a:lnSpc>
              <a:buClr>
                <a:srgbClr val="C00000"/>
              </a:buClr>
              <a:buSzPct val="90000"/>
              <a:buFont typeface="Wingdings" pitchFamily="2" charset="2"/>
              <a:buChar char="l"/>
              <a:defRPr/>
            </a:pPr>
            <a:r>
              <a:rPr lang="zh-CN" altLang="en-US" b="1" dirty="0">
                <a:latin typeface="Times New Roman" panose="02020603050405020304" pitchFamily="18" charset="0"/>
                <a:cs typeface="Times New Roman" panose="02020603050405020304" pitchFamily="18" charset="0"/>
              </a:rPr>
              <a:t>核心电子器件、高端通用芯片、基础软件（二件一芯）</a:t>
            </a:r>
          </a:p>
          <a:p>
            <a:pPr marL="685800" lvl="2" indent="-342900" eaLnBrk="1" hangingPunct="1">
              <a:lnSpc>
                <a:spcPct val="120000"/>
              </a:lnSpc>
              <a:buClr>
                <a:srgbClr val="C00000"/>
              </a:buClr>
              <a:buSzPct val="90000"/>
              <a:buFont typeface="Wingdings" pitchFamily="2" charset="2"/>
              <a:buChar char="l"/>
              <a:defRPr/>
            </a:pPr>
            <a:r>
              <a:rPr lang="zh-CN" altLang="en-US" b="1" dirty="0">
                <a:solidFill>
                  <a:srgbClr val="FF0000"/>
                </a:solidFill>
                <a:latin typeface="Times New Roman" panose="02020603050405020304" pitchFamily="18" charset="0"/>
                <a:cs typeface="Times New Roman" panose="02020603050405020304" pitchFamily="18" charset="0"/>
              </a:rPr>
              <a:t>本质：</a:t>
            </a:r>
            <a:r>
              <a:rPr lang="en-US" altLang="zh-CN" b="1" dirty="0">
                <a:solidFill>
                  <a:srgbClr val="FF0000"/>
                </a:solidFill>
                <a:latin typeface="Times New Roman" panose="02020603050405020304" pitchFamily="18" charset="0"/>
                <a:cs typeface="Times New Roman" panose="02020603050405020304" pitchFamily="18" charset="0"/>
              </a:rPr>
              <a:t>OS</a:t>
            </a:r>
            <a:r>
              <a:rPr lang="zh-CN" altLang="en-US" b="1"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CPU</a:t>
            </a:r>
            <a:endParaRPr lang="zh-CN" altLang="en-US" b="1" dirty="0">
              <a:solidFill>
                <a:srgbClr val="FF0000"/>
              </a:solidFill>
              <a:latin typeface="Times New Roman" panose="02020603050405020304" pitchFamily="18" charset="0"/>
              <a:cs typeface="Times New Roman" panose="02020603050405020304" pitchFamily="18" charset="0"/>
            </a:endParaRPr>
          </a:p>
          <a:p>
            <a:pPr eaLnBrk="1" hangingPunct="1">
              <a:lnSpc>
                <a:spcPct val="120000"/>
              </a:lnSpc>
              <a:defRPr/>
            </a:pPr>
            <a:r>
              <a:rPr lang="en-US" altLang="zh-CN" b="1" dirty="0">
                <a:latin typeface="Times New Roman" panose="02020603050405020304" pitchFamily="18" charset="0"/>
                <a:cs typeface="Times New Roman" panose="02020603050405020304" pitchFamily="18" charset="0"/>
              </a:rPr>
              <a:t>COSIX</a:t>
            </a:r>
            <a:r>
              <a:rPr lang="zh-CN" altLang="en-US" b="1" dirty="0">
                <a:latin typeface="Times New Roman" panose="02020603050405020304" pitchFamily="18" charset="0"/>
                <a:cs typeface="Times New Roman" panose="02020603050405020304" pitchFamily="18" charset="0"/>
              </a:rPr>
              <a:t>失败</a:t>
            </a:r>
          </a:p>
          <a:p>
            <a:pPr marL="685800" lvl="2" indent="-342900" eaLnBrk="1" hangingPunct="1">
              <a:lnSpc>
                <a:spcPct val="120000"/>
              </a:lnSpc>
              <a:buClr>
                <a:srgbClr val="C00000"/>
              </a:buClr>
              <a:buSzPct val="90000"/>
              <a:buFont typeface="Wingdings" pitchFamily="2" charset="2"/>
              <a:buChar char="l"/>
              <a:defRPr/>
            </a:pPr>
            <a:r>
              <a:rPr lang="en-US" altLang="zh-CN" b="1" dirty="0">
                <a:latin typeface="Times New Roman" panose="02020603050405020304" pitchFamily="18" charset="0"/>
                <a:cs typeface="Times New Roman" panose="02020603050405020304" pitchFamily="18" charset="0"/>
              </a:rPr>
              <a:t>1989</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1997</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17</a:t>
            </a:r>
            <a:r>
              <a:rPr lang="zh-CN" altLang="en-US" b="1" dirty="0">
                <a:latin typeface="Times New Roman" panose="02020603050405020304" pitchFamily="18" charset="0"/>
                <a:cs typeface="Times New Roman" panose="02020603050405020304" pitchFamily="18" charset="0"/>
              </a:rPr>
              <a:t>家单位、</a:t>
            </a:r>
            <a:r>
              <a:rPr lang="en-US" altLang="zh-CN" b="1" dirty="0">
                <a:latin typeface="Times New Roman" panose="02020603050405020304" pitchFamily="18" charset="0"/>
                <a:cs typeface="Times New Roman" panose="02020603050405020304" pitchFamily="18" charset="0"/>
              </a:rPr>
              <a:t>200</a:t>
            </a:r>
            <a:r>
              <a:rPr lang="zh-CN" altLang="en-US" b="1" dirty="0">
                <a:latin typeface="Times New Roman" panose="02020603050405020304" pitchFamily="18" charset="0"/>
                <a:cs typeface="Times New Roman" panose="02020603050405020304" pitchFamily="18" charset="0"/>
              </a:rPr>
              <a:t>多位科技人员、</a:t>
            </a:r>
            <a:r>
              <a:rPr lang="en-US" altLang="zh-CN" b="1" dirty="0">
                <a:latin typeface="Times New Roman" panose="02020603050405020304" pitchFamily="18" charset="0"/>
                <a:cs typeface="Times New Roman" panose="02020603050405020304" pitchFamily="18" charset="0"/>
              </a:rPr>
              <a:t>4000</a:t>
            </a:r>
            <a:r>
              <a:rPr lang="zh-CN" altLang="en-US" b="1" dirty="0">
                <a:latin typeface="Times New Roman" panose="02020603050405020304" pitchFamily="18" charset="0"/>
                <a:cs typeface="Times New Roman" panose="02020603050405020304" pitchFamily="18" charset="0"/>
              </a:rPr>
              <a:t>多万元</a:t>
            </a:r>
          </a:p>
          <a:p>
            <a:pPr marL="1028700" lvl="3" indent="-342900">
              <a:spcBef>
                <a:spcPct val="20000"/>
              </a:spcBef>
              <a:buClr>
                <a:srgbClr val="0000FF"/>
              </a:buClr>
              <a:buFont typeface="Wingdings" pitchFamily="2" charset="2"/>
              <a:buChar char="Ø"/>
              <a:defRPr/>
            </a:pPr>
            <a:r>
              <a:rPr lang="zh-CN" altLang="en-US" dirty="0">
                <a:solidFill>
                  <a:schemeClr val="bg2"/>
                </a:solidFill>
                <a:latin typeface="Times New Roman" panose="02020603050405020304" pitchFamily="18" charset="0"/>
                <a:cs typeface="Times New Roman" panose="02020603050405020304" pitchFamily="18" charset="0"/>
              </a:rPr>
              <a:t>没有配套的自主硬件平台</a:t>
            </a:r>
          </a:p>
          <a:p>
            <a:pPr marL="1028700" lvl="3" indent="-342900">
              <a:spcBef>
                <a:spcPct val="20000"/>
              </a:spcBef>
              <a:buClr>
                <a:srgbClr val="0000FF"/>
              </a:buClr>
              <a:buFont typeface="Wingdings" pitchFamily="2" charset="2"/>
              <a:buChar char="Ø"/>
              <a:defRPr/>
            </a:pPr>
            <a:r>
              <a:rPr lang="zh-CN" altLang="en-US" dirty="0">
                <a:solidFill>
                  <a:schemeClr val="bg2"/>
                </a:solidFill>
                <a:latin typeface="Times New Roman" panose="02020603050405020304" pitchFamily="18" charset="0"/>
                <a:cs typeface="Times New Roman" panose="02020603050405020304" pitchFamily="18" charset="0"/>
              </a:rPr>
              <a:t>没有配套的应用软件体系</a:t>
            </a:r>
          </a:p>
          <a:p>
            <a:pPr marL="1028700" lvl="3" indent="-342900">
              <a:spcBef>
                <a:spcPct val="20000"/>
              </a:spcBef>
              <a:buClr>
                <a:srgbClr val="0000FF"/>
              </a:buClr>
              <a:buFont typeface="Wingdings" pitchFamily="2" charset="2"/>
              <a:buChar char="Ø"/>
              <a:defRPr/>
            </a:pPr>
            <a:r>
              <a:rPr lang="zh-CN" altLang="en-US" dirty="0">
                <a:solidFill>
                  <a:schemeClr val="bg2"/>
                </a:solidFill>
                <a:latin typeface="Times New Roman" panose="02020603050405020304" pitchFamily="18" charset="0"/>
                <a:cs typeface="Times New Roman" panose="02020603050405020304" pitchFamily="18" charset="0"/>
              </a:rPr>
              <a:t>没有产业化政策向导</a:t>
            </a:r>
          </a:p>
          <a:p>
            <a:pPr marL="1028700" lvl="3" indent="-342900">
              <a:spcBef>
                <a:spcPct val="20000"/>
              </a:spcBef>
              <a:buClr>
                <a:srgbClr val="0000FF"/>
              </a:buClr>
              <a:buFont typeface="Wingdings" pitchFamily="2" charset="2"/>
              <a:buChar char="Ø"/>
              <a:defRPr/>
            </a:pPr>
            <a:r>
              <a:rPr lang="zh-CN" altLang="en-US" dirty="0">
                <a:solidFill>
                  <a:schemeClr val="bg2"/>
                </a:solidFill>
                <a:latin typeface="Times New Roman" panose="02020603050405020304" pitchFamily="18" charset="0"/>
                <a:cs typeface="Times New Roman" panose="02020603050405020304" pitchFamily="18" charset="0"/>
              </a:rPr>
              <a:t>没有形成支撑可持续发展的基本用户群</a:t>
            </a:r>
          </a:p>
          <a:p>
            <a:pPr marL="685800" lvl="2" indent="-342900" eaLnBrk="1" hangingPunct="1">
              <a:lnSpc>
                <a:spcPct val="120000"/>
              </a:lnSpc>
              <a:buClr>
                <a:srgbClr val="C00000"/>
              </a:buClr>
              <a:buSzPct val="90000"/>
              <a:buFont typeface="Wingdings" pitchFamily="2" charset="2"/>
              <a:buChar char="l"/>
              <a:defRPr/>
            </a:pPr>
            <a:r>
              <a:rPr lang="zh-CN" altLang="en-US" b="1" dirty="0">
                <a:latin typeface="Times New Roman" panose="02020603050405020304" pitchFamily="18" charset="0"/>
                <a:cs typeface="Times New Roman" panose="02020603050405020304" pitchFamily="18" charset="0"/>
              </a:rPr>
              <a:t>处于同期研制的</a:t>
            </a:r>
            <a:r>
              <a:rPr lang="en-US" altLang="zh-CN" b="1" dirty="0">
                <a:latin typeface="Times New Roman" panose="02020603050405020304" pitchFamily="18" charset="0"/>
                <a:cs typeface="Times New Roman" panose="02020603050405020304" pitchFamily="18" charset="0"/>
              </a:rPr>
              <a:t>Windows</a:t>
            </a:r>
            <a:r>
              <a:rPr lang="zh-CN" altLang="en-US" b="1" dirty="0">
                <a:latin typeface="Times New Roman" panose="02020603050405020304" pitchFamily="18" charset="0"/>
                <a:cs typeface="Times New Roman" panose="02020603050405020304" pitchFamily="18" charset="0"/>
              </a:rPr>
              <a:t>和</a:t>
            </a:r>
            <a:r>
              <a:rPr lang="en-US" altLang="zh-CN" b="1" dirty="0">
                <a:latin typeface="Times New Roman" panose="02020603050405020304" pitchFamily="18" charset="0"/>
                <a:cs typeface="Times New Roman" panose="02020603050405020304" pitchFamily="18" charset="0"/>
              </a:rPr>
              <a:t>Linux</a:t>
            </a:r>
            <a:r>
              <a:rPr lang="zh-CN" altLang="en-US" b="1" dirty="0">
                <a:latin typeface="Times New Roman" panose="02020603050405020304" pitchFamily="18" charset="0"/>
                <a:cs typeface="Times New Roman" panose="02020603050405020304" pitchFamily="18" charset="0"/>
              </a:rPr>
              <a:t>大获成功</a:t>
            </a:r>
          </a:p>
          <a:p>
            <a:pPr marL="342900" lvl="1" indent="-342900">
              <a:spcBef>
                <a:spcPct val="20000"/>
              </a:spcBef>
              <a:buClr>
                <a:srgbClr val="0000FF"/>
              </a:buClr>
              <a:buFont typeface="Wingdings" pitchFamily="2" charset="2"/>
              <a:buChar char="Ø"/>
              <a:defRPr/>
            </a:pPr>
            <a:r>
              <a:rPr lang="en-US" altLang="zh-CN" dirty="0">
                <a:solidFill>
                  <a:schemeClr val="bg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1990</a:t>
            </a:r>
            <a:r>
              <a:rPr lang="zh-CN" altLang="en-US" dirty="0">
                <a:solidFill>
                  <a:schemeClr val="bg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dirty="0">
                <a:solidFill>
                  <a:schemeClr val="bg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windows 3.0, 1991:Linux kernel 0.11</a:t>
            </a:r>
          </a:p>
          <a:p>
            <a:endParaRPr lang="zh-CN" altLang="en-US" dirty="0">
              <a:latin typeface="Times New Roman" panose="02020603050405020304" pitchFamily="18" charset="0"/>
              <a:cs typeface="Times New Roman" panose="02020603050405020304" pitchFamily="18" charset="0"/>
            </a:endParaRPr>
          </a:p>
        </p:txBody>
      </p:sp>
      <p:sp>
        <p:nvSpPr>
          <p:cNvPr id="60418" name="灯片编号占位符 2"/>
          <p:cNvSpPr>
            <a:spLocks noGrp="1"/>
          </p:cNvSpPr>
          <p:nvPr>
            <p:ph type="sldNum" sz="quarter" idx="4294967295"/>
          </p:nvPr>
        </p:nvSpPr>
        <p:spPr bwMode="auto">
          <a:xfrm>
            <a:off x="11549063" y="6400800"/>
            <a:ext cx="642937"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0403C074-8C14-4C6B-835B-1DCDF67A2C87}" type="slidenum">
              <a:rPr lang="zh-CN" altLang="en-US">
                <a:ea typeface="宋体" pitchFamily="2" charset="-122"/>
              </a:rPr>
              <a:pPr/>
              <a:t>101</a:t>
            </a:fld>
            <a:endParaRPr lang="en-US" altLang="zh-CN">
              <a:ea typeface="宋体" pitchFamily="2" charset="-122"/>
            </a:endParaRPr>
          </a:p>
        </p:txBody>
      </p:sp>
      <p:sp>
        <p:nvSpPr>
          <p:cNvPr id="4" name="六角星 3"/>
          <p:cNvSpPr/>
          <p:nvPr/>
        </p:nvSpPr>
        <p:spPr bwMode="auto">
          <a:xfrm>
            <a:off x="7594143" y="2779390"/>
            <a:ext cx="3359150" cy="1071562"/>
          </a:xfrm>
          <a:prstGeom prst="star6">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a:spcBef>
                <a:spcPct val="20000"/>
              </a:spcBef>
              <a:buClr>
                <a:srgbClr val="0000FF"/>
              </a:buClr>
              <a:defRPr/>
            </a:pPr>
            <a:r>
              <a:rPr kumimoji="1" lang="zh-CN" altLang="en-US" sz="2400" b="1" dirty="0">
                <a:solidFill>
                  <a:srgbClr val="FF3300"/>
                </a:solidFill>
                <a:latin typeface="楷体" panose="02010609060101010101" pitchFamily="49" charset="-122"/>
                <a:ea typeface="楷体" panose="02010609060101010101" pitchFamily="49" charset="-122"/>
              </a:rPr>
              <a:t>*麒麟操作系统 </a:t>
            </a:r>
            <a:endParaRPr kumimoji="1" lang="en-US" altLang="zh-CN" sz="2400" b="1" dirty="0">
              <a:solidFill>
                <a:srgbClr val="FF33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74526927"/>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spect="1" noChangeArrowheads="1"/>
          </p:cNvSpPr>
          <p:nvPr>
            <p:ph type="title"/>
          </p:nvPr>
        </p:nvSpPr>
        <p:spPr/>
        <p:txBody>
          <a:bodyPr/>
          <a:lstStyle/>
          <a:p>
            <a:r>
              <a:rPr lang="zh-CN" altLang="zh-CN" sz="2800"/>
              <a:t>操作系统长期由国外厂商垄断</a:t>
            </a:r>
          </a:p>
        </p:txBody>
      </p:sp>
      <p:sp>
        <p:nvSpPr>
          <p:cNvPr id="2" name="内容占位符 1"/>
          <p:cNvSpPr>
            <a:spLocks noGrp="1"/>
          </p:cNvSpPr>
          <p:nvPr>
            <p:ph idx="1"/>
          </p:nvPr>
        </p:nvSpPr>
        <p:spPr/>
        <p:txBody>
          <a:bodyPr/>
          <a:lstStyle/>
          <a:p>
            <a:pPr eaLnBrk="1" hangingPunct="1">
              <a:spcBef>
                <a:spcPct val="20000"/>
              </a:spcBef>
              <a:buClr>
                <a:srgbClr val="FF5050"/>
              </a:buClr>
              <a:buSzPct val="120000"/>
              <a:buFont typeface="Wingdings" pitchFamily="2" charset="2"/>
              <a:buChar char="§"/>
            </a:pPr>
            <a:r>
              <a:rPr lang="zh-CN" altLang="en-US" dirty="0">
                <a:solidFill>
                  <a:srgbClr val="000066"/>
                </a:solidFill>
                <a:latin typeface="Arial" pitchFamily="34" charset="0"/>
                <a:sym typeface="Arial" pitchFamily="34" charset="0"/>
              </a:rPr>
              <a:t>微软以及谷歌、苹果</a:t>
            </a:r>
            <a:r>
              <a:rPr lang="en-US" altLang="zh-CN" dirty="0">
                <a:solidFill>
                  <a:srgbClr val="000066"/>
                </a:solidFill>
                <a:latin typeface="Arial" pitchFamily="34" charset="0"/>
                <a:sym typeface="Times New Roman" pitchFamily="18" charset="0"/>
              </a:rPr>
              <a:t>OS</a:t>
            </a:r>
            <a:r>
              <a:rPr lang="zh-CN" altLang="en-US" dirty="0">
                <a:solidFill>
                  <a:srgbClr val="000066"/>
                </a:solidFill>
                <a:latin typeface="Arial" pitchFamily="34" charset="0"/>
                <a:sym typeface="Arial" pitchFamily="34" charset="0"/>
              </a:rPr>
              <a:t>在国内具有绝对的垄断地位</a:t>
            </a:r>
            <a:endParaRPr lang="en-US" altLang="zh-CN" dirty="0">
              <a:solidFill>
                <a:srgbClr val="000066"/>
              </a:solidFill>
              <a:latin typeface="Arial" pitchFamily="34" charset="0"/>
              <a:sym typeface="Arial" pitchFamily="34" charset="0"/>
            </a:endParaRPr>
          </a:p>
          <a:p>
            <a:pPr lvl="1">
              <a:spcBef>
                <a:spcPct val="20000"/>
              </a:spcBef>
              <a:buClr>
                <a:schemeClr val="tx2"/>
              </a:buClr>
              <a:buSzPct val="75000"/>
              <a:buFont typeface="Wingdings" pitchFamily="2" charset="2"/>
              <a:buChar char="v"/>
            </a:pPr>
            <a:r>
              <a:rPr lang="zh-CN" altLang="en-US" dirty="0">
                <a:solidFill>
                  <a:srgbClr val="FF3300"/>
                </a:solidFill>
                <a:latin typeface="Arial" pitchFamily="34" charset="0"/>
                <a:sym typeface="Arial" pitchFamily="34" charset="0"/>
              </a:rPr>
              <a:t>据工信部电信研究院的调研报告，国内自主操作系统装机普遍未超过市场份额的</a:t>
            </a:r>
            <a:r>
              <a:rPr lang="en-US" altLang="zh-CN" dirty="0">
                <a:solidFill>
                  <a:srgbClr val="FF3300"/>
                </a:solidFill>
                <a:latin typeface="Arial" pitchFamily="34" charset="0"/>
                <a:sym typeface="Arial" pitchFamily="34" charset="0"/>
              </a:rPr>
              <a:t>1%</a:t>
            </a:r>
            <a:endParaRPr lang="zh-CN" altLang="en-US" dirty="0">
              <a:solidFill>
                <a:srgbClr val="FF3300"/>
              </a:solidFill>
              <a:latin typeface="Arial" pitchFamily="34" charset="0"/>
              <a:sym typeface="Arial" pitchFamily="34" charset="0"/>
            </a:endParaRPr>
          </a:p>
          <a:p>
            <a:pPr eaLnBrk="1" hangingPunct="1">
              <a:spcBef>
                <a:spcPct val="20000"/>
              </a:spcBef>
              <a:buClr>
                <a:srgbClr val="FF5050"/>
              </a:buClr>
              <a:buSzPct val="120000"/>
              <a:buFont typeface="Wingdings" pitchFamily="2" charset="2"/>
              <a:buChar char="§"/>
            </a:pPr>
            <a:endParaRPr lang="zh-CN" altLang="en-US" sz="2600" dirty="0">
              <a:solidFill>
                <a:srgbClr val="000066"/>
              </a:solidFill>
              <a:latin typeface="楷体" pitchFamily="49" charset="-122"/>
              <a:sym typeface="楷体" pitchFamily="49" charset="-122"/>
            </a:endParaRPr>
          </a:p>
          <a:p>
            <a:endParaRPr lang="zh-CN" altLang="en-US" dirty="0"/>
          </a:p>
        </p:txBody>
      </p:sp>
      <p:sp>
        <p:nvSpPr>
          <p:cNvPr id="61445" name="矩形 8"/>
          <p:cNvSpPr>
            <a:spLocks noChangeArrowheads="1"/>
          </p:cNvSpPr>
          <p:nvPr/>
        </p:nvSpPr>
        <p:spPr bwMode="auto">
          <a:xfrm>
            <a:off x="1689100" y="5641976"/>
            <a:ext cx="38544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Clr>
                <a:srgbClr val="FF5050"/>
              </a:buClr>
              <a:buSzPct val="120000"/>
              <a:buFont typeface="Wingdings" pitchFamily="2" charset="2"/>
              <a:buNone/>
            </a:pPr>
            <a:r>
              <a:rPr lang="zh-CN" altLang="en-US">
                <a:solidFill>
                  <a:srgbClr val="002060"/>
                </a:solidFill>
                <a:latin typeface="Arial" pitchFamily="34" charset="0"/>
                <a:ea typeface="华文楷体" pitchFamily="2" charset="-122"/>
                <a:sym typeface="Times New Roman" pitchFamily="18" charset="0"/>
              </a:rPr>
              <a:t>图注：</a:t>
            </a:r>
            <a:r>
              <a:rPr lang="en-US" altLang="zh-CN">
                <a:solidFill>
                  <a:srgbClr val="002060"/>
                </a:solidFill>
                <a:latin typeface="Arial" pitchFamily="34" charset="0"/>
                <a:ea typeface="华文楷体" pitchFamily="2" charset="-122"/>
                <a:sym typeface="Times New Roman" pitchFamily="18" charset="0"/>
              </a:rPr>
              <a:t>2014</a:t>
            </a:r>
            <a:r>
              <a:rPr lang="zh-CN" altLang="en-US">
                <a:solidFill>
                  <a:srgbClr val="002060"/>
                </a:solidFill>
                <a:latin typeface="Arial" pitchFamily="34" charset="0"/>
                <a:ea typeface="华文楷体" pitchFamily="2" charset="-122"/>
                <a:sym typeface="Times New Roman" pitchFamily="18" charset="0"/>
              </a:rPr>
              <a:t>年</a:t>
            </a:r>
            <a:r>
              <a:rPr lang="en-US" altLang="zh-CN">
                <a:solidFill>
                  <a:srgbClr val="002060"/>
                </a:solidFill>
                <a:latin typeface="Arial" pitchFamily="34" charset="0"/>
                <a:ea typeface="华文楷体" pitchFamily="2" charset="-122"/>
                <a:sym typeface="Times New Roman" pitchFamily="18" charset="0"/>
              </a:rPr>
              <a:t>10</a:t>
            </a:r>
            <a:r>
              <a:rPr lang="zh-CN" altLang="en-US">
                <a:solidFill>
                  <a:srgbClr val="002060"/>
                </a:solidFill>
                <a:latin typeface="Arial" pitchFamily="34" charset="0"/>
                <a:ea typeface="华文楷体" pitchFamily="2" charset="-122"/>
                <a:sym typeface="Times New Roman" pitchFamily="18" charset="0"/>
              </a:rPr>
              <a:t>月全球桌面操作系统市场份额（来源：</a:t>
            </a:r>
            <a:r>
              <a:rPr lang="en-US" altLang="zh-CN">
                <a:solidFill>
                  <a:srgbClr val="002060"/>
                </a:solidFill>
                <a:latin typeface="Arial" pitchFamily="34" charset="0"/>
                <a:ea typeface="华文楷体" pitchFamily="2" charset="-122"/>
                <a:sym typeface="Times New Roman" pitchFamily="18" charset="0"/>
              </a:rPr>
              <a:t>Net Applications</a:t>
            </a:r>
            <a:r>
              <a:rPr lang="zh-CN" altLang="en-US">
                <a:solidFill>
                  <a:srgbClr val="002060"/>
                </a:solidFill>
                <a:latin typeface="Arial" pitchFamily="34" charset="0"/>
                <a:ea typeface="华文楷体" pitchFamily="2" charset="-122"/>
                <a:sym typeface="Times New Roman" pitchFamily="18" charset="0"/>
              </a:rPr>
              <a:t>）</a:t>
            </a:r>
            <a:endParaRPr lang="zh-CN" altLang="en-US">
              <a:ea typeface="宋体" pitchFamily="2" charset="-122"/>
            </a:endParaRPr>
          </a:p>
        </p:txBody>
      </p:sp>
      <p:sp>
        <p:nvSpPr>
          <p:cNvPr id="61446" name="矩形 9"/>
          <p:cNvSpPr>
            <a:spLocks noChangeArrowheads="1"/>
          </p:cNvSpPr>
          <p:nvPr/>
        </p:nvSpPr>
        <p:spPr bwMode="auto">
          <a:xfrm>
            <a:off x="5610226" y="5640388"/>
            <a:ext cx="4354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Clr>
                <a:srgbClr val="FF5050"/>
              </a:buClr>
              <a:buSzPct val="120000"/>
              <a:buFont typeface="Wingdings" pitchFamily="2" charset="2"/>
              <a:buNone/>
            </a:pPr>
            <a:r>
              <a:rPr lang="zh-CN" altLang="en-US" dirty="0">
                <a:solidFill>
                  <a:srgbClr val="002060"/>
                </a:solidFill>
                <a:latin typeface="Arial" pitchFamily="34" charset="0"/>
                <a:ea typeface="华文楷体" pitchFamily="2" charset="-122"/>
                <a:sym typeface="Times New Roman" pitchFamily="18" charset="0"/>
              </a:rPr>
              <a:t>图注：</a:t>
            </a:r>
            <a:r>
              <a:rPr lang="en-US" altLang="zh-CN" dirty="0">
                <a:solidFill>
                  <a:srgbClr val="002060"/>
                </a:solidFill>
                <a:latin typeface="Arial" pitchFamily="34" charset="0"/>
                <a:ea typeface="华文楷体" pitchFamily="2" charset="-122"/>
                <a:sym typeface="Times New Roman" pitchFamily="18" charset="0"/>
              </a:rPr>
              <a:t>2014</a:t>
            </a:r>
            <a:r>
              <a:rPr lang="zh-CN" altLang="en-US" dirty="0">
                <a:solidFill>
                  <a:srgbClr val="002060"/>
                </a:solidFill>
                <a:latin typeface="Arial" pitchFamily="34" charset="0"/>
                <a:ea typeface="华文楷体" pitchFamily="2" charset="-122"/>
                <a:sym typeface="Times New Roman" pitchFamily="18" charset="0"/>
              </a:rPr>
              <a:t>年第三季度全球移动操作系统市场份额（来源：</a:t>
            </a:r>
            <a:r>
              <a:rPr lang="en-US" altLang="zh-CN" dirty="0">
                <a:solidFill>
                  <a:srgbClr val="002060"/>
                </a:solidFill>
                <a:latin typeface="Arial" pitchFamily="34" charset="0"/>
                <a:ea typeface="华文楷体" pitchFamily="2" charset="-122"/>
                <a:sym typeface="Times New Roman" pitchFamily="18" charset="0"/>
              </a:rPr>
              <a:t>Strategy Analytics</a:t>
            </a:r>
            <a:r>
              <a:rPr lang="zh-CN" altLang="en-US" dirty="0">
                <a:solidFill>
                  <a:srgbClr val="002060"/>
                </a:solidFill>
                <a:latin typeface="Arial" pitchFamily="34" charset="0"/>
                <a:ea typeface="华文楷体" pitchFamily="2" charset="-122"/>
                <a:sym typeface="Times New Roman" pitchFamily="18" charset="0"/>
              </a:rPr>
              <a:t>）</a:t>
            </a:r>
            <a:endParaRPr lang="zh-CN" altLang="en-US" dirty="0">
              <a:ea typeface="宋体" pitchFamily="2" charset="-122"/>
            </a:endParaRPr>
          </a:p>
        </p:txBody>
      </p:sp>
      <p:sp>
        <p:nvSpPr>
          <p:cNvPr id="61447" name="对象 2"/>
          <p:cNvSpPr>
            <a:spLocks noChangeArrowheads="1"/>
          </p:cNvSpPr>
          <p:nvPr/>
        </p:nvSpPr>
        <p:spPr bwMode="auto">
          <a:xfrm>
            <a:off x="1836738" y="2420939"/>
            <a:ext cx="4316412"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itchFamily="2" charset="-122"/>
            </a:endParaRPr>
          </a:p>
        </p:txBody>
      </p:sp>
      <p:sp>
        <p:nvSpPr>
          <p:cNvPr id="61448" name="对象 2"/>
          <p:cNvSpPr>
            <a:spLocks noChangeArrowheads="1"/>
          </p:cNvSpPr>
          <p:nvPr/>
        </p:nvSpPr>
        <p:spPr bwMode="auto">
          <a:xfrm>
            <a:off x="5210175" y="2565400"/>
            <a:ext cx="511810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itchFamily="2" charset="-122"/>
            </a:endParaRPr>
          </a:p>
        </p:txBody>
      </p:sp>
      <p:pic>
        <p:nvPicPr>
          <p:cNvPr id="61449"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2413000"/>
            <a:ext cx="4314825"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2565400"/>
            <a:ext cx="5110162"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25562"/>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2467" name="内容占位符 2"/>
          <p:cNvSpPr>
            <a:spLocks noGrp="1" noChangeArrowheads="1"/>
          </p:cNvSpPr>
          <p:nvPr>
            <p:ph idx="1"/>
          </p:nvPr>
        </p:nvSpPr>
        <p:spPr/>
        <p:txBody>
          <a:bodyPr/>
          <a:lstStyle/>
          <a:p>
            <a:r>
              <a:rPr lang="zh-CN" altLang="en-US" sz="2400" dirty="0">
                <a:solidFill>
                  <a:srgbClr val="001D3A"/>
                </a:solidFill>
                <a:latin typeface="Arial" pitchFamily="34" charset="0"/>
              </a:rPr>
              <a:t>据2014年2月证券日报报道，有机构对我国</a:t>
            </a:r>
            <a:r>
              <a:rPr lang="en-US" altLang="zh-CN" sz="2400" dirty="0">
                <a:solidFill>
                  <a:srgbClr val="001D3A"/>
                </a:solidFill>
                <a:latin typeface="Arial" pitchFamily="34" charset="0"/>
              </a:rPr>
              <a:t>130</a:t>
            </a:r>
            <a:r>
              <a:rPr lang="zh-CN" altLang="en-US" sz="2400" dirty="0">
                <a:solidFill>
                  <a:srgbClr val="001D3A"/>
                </a:solidFill>
                <a:latin typeface="Arial" pitchFamily="34" charset="0"/>
              </a:rPr>
              <a:t>万套软硬件设备的统计数据显示，采用国外产品的比例为：</a:t>
            </a:r>
            <a:r>
              <a:rPr lang="zh-CN" altLang="en-US" sz="2400" dirty="0">
                <a:solidFill>
                  <a:srgbClr val="FF0000"/>
                </a:solidFill>
                <a:latin typeface="Arial" pitchFamily="34" charset="0"/>
              </a:rPr>
              <a:t>操作系统</a:t>
            </a:r>
            <a:r>
              <a:rPr lang="en-US" altLang="zh-CN" sz="2400" dirty="0">
                <a:solidFill>
                  <a:srgbClr val="FF0000"/>
                </a:solidFill>
                <a:latin typeface="Arial" pitchFamily="34" charset="0"/>
              </a:rPr>
              <a:t>97.25%</a:t>
            </a:r>
            <a:r>
              <a:rPr lang="zh-CN" altLang="en-US" sz="2400" dirty="0">
                <a:solidFill>
                  <a:srgbClr val="001D3A"/>
                </a:solidFill>
                <a:latin typeface="Arial" pitchFamily="34" charset="0"/>
              </a:rPr>
              <a:t>、数据库</a:t>
            </a:r>
            <a:r>
              <a:rPr lang="en-US" altLang="zh-CN" sz="2400" dirty="0">
                <a:solidFill>
                  <a:srgbClr val="001D3A"/>
                </a:solidFill>
                <a:latin typeface="Arial" pitchFamily="34" charset="0"/>
              </a:rPr>
              <a:t>95.06%</a:t>
            </a:r>
            <a:r>
              <a:rPr lang="zh-CN" altLang="en-US" sz="2400" dirty="0">
                <a:solidFill>
                  <a:srgbClr val="001D3A"/>
                </a:solidFill>
                <a:latin typeface="Arial" pitchFamily="34" charset="0"/>
              </a:rPr>
              <a:t>、服务器</a:t>
            </a:r>
            <a:r>
              <a:rPr lang="en-US" altLang="zh-CN" sz="2400" dirty="0">
                <a:solidFill>
                  <a:srgbClr val="001D3A"/>
                </a:solidFill>
                <a:latin typeface="Arial" pitchFamily="34" charset="0"/>
              </a:rPr>
              <a:t>86.72%</a:t>
            </a:r>
            <a:r>
              <a:rPr lang="zh-CN" altLang="en-US" sz="2400" dirty="0">
                <a:solidFill>
                  <a:srgbClr val="001D3A"/>
                </a:solidFill>
                <a:latin typeface="Arial" pitchFamily="34" charset="0"/>
              </a:rPr>
              <a:t>、数据处理设备</a:t>
            </a:r>
            <a:r>
              <a:rPr lang="en-US" altLang="zh-CN" sz="2400" dirty="0">
                <a:solidFill>
                  <a:srgbClr val="001D3A"/>
                </a:solidFill>
                <a:latin typeface="Arial" pitchFamily="34" charset="0"/>
              </a:rPr>
              <a:t>83.38%</a:t>
            </a:r>
            <a:r>
              <a:rPr lang="zh-CN" altLang="en-US" sz="2400" dirty="0">
                <a:solidFill>
                  <a:srgbClr val="001D3A"/>
                </a:solidFill>
                <a:latin typeface="Arial" pitchFamily="34" charset="0"/>
              </a:rPr>
              <a:t>、网络设备</a:t>
            </a:r>
            <a:r>
              <a:rPr lang="en-US" altLang="zh-CN" sz="2400" dirty="0">
                <a:solidFill>
                  <a:srgbClr val="001D3A"/>
                </a:solidFill>
                <a:latin typeface="Arial" pitchFamily="34" charset="0"/>
              </a:rPr>
              <a:t>62.28%</a:t>
            </a:r>
            <a:endParaRPr lang="zh-CN" altLang="en-US" sz="2400" dirty="0">
              <a:solidFill>
                <a:srgbClr val="001D3A"/>
              </a:solidFill>
              <a:latin typeface="Arial" pitchFamily="34" charset="0"/>
            </a:endParaRPr>
          </a:p>
          <a:p>
            <a:r>
              <a:rPr lang="zh-CN" altLang="en-US" sz="2400" dirty="0">
                <a:solidFill>
                  <a:srgbClr val="001D3A"/>
                </a:solidFill>
                <a:latin typeface="Arial" pitchFamily="34" charset="0"/>
              </a:rPr>
              <a:t>去</a:t>
            </a:r>
            <a:r>
              <a:rPr lang="en-US" altLang="zh-CN" sz="2400" dirty="0">
                <a:solidFill>
                  <a:srgbClr val="001D3A"/>
                </a:solidFill>
                <a:latin typeface="Arial" pitchFamily="34" charset="0"/>
              </a:rPr>
              <a:t>IOE</a:t>
            </a:r>
            <a:r>
              <a:rPr lang="zh-CN" altLang="en-US" sz="2400" dirty="0">
                <a:solidFill>
                  <a:srgbClr val="001D3A"/>
                </a:solidFill>
                <a:latin typeface="Arial" pitchFamily="34" charset="0"/>
              </a:rPr>
              <a:t>化（去掉</a:t>
            </a:r>
            <a:r>
              <a:rPr lang="en-US" altLang="zh-CN" sz="2400" dirty="0">
                <a:solidFill>
                  <a:srgbClr val="001D3A"/>
                </a:solidFill>
                <a:latin typeface="Arial" pitchFamily="34" charset="0"/>
              </a:rPr>
              <a:t>IBM</a:t>
            </a:r>
            <a:r>
              <a:rPr lang="zh-CN" altLang="en-US" sz="2400" dirty="0">
                <a:solidFill>
                  <a:srgbClr val="001D3A"/>
                </a:solidFill>
                <a:latin typeface="Arial" pitchFamily="34" charset="0"/>
              </a:rPr>
              <a:t>的小型机、</a:t>
            </a:r>
            <a:r>
              <a:rPr lang="en-US" altLang="zh-CN" sz="2400" dirty="0">
                <a:solidFill>
                  <a:srgbClr val="001D3A"/>
                </a:solidFill>
                <a:latin typeface="Arial" pitchFamily="34" charset="0"/>
              </a:rPr>
              <a:t>Oracle</a:t>
            </a:r>
            <a:r>
              <a:rPr lang="zh-CN" altLang="en-US" sz="2400" dirty="0">
                <a:solidFill>
                  <a:srgbClr val="001D3A"/>
                </a:solidFill>
                <a:latin typeface="Arial" pitchFamily="34" charset="0"/>
              </a:rPr>
              <a:t>数据库、</a:t>
            </a:r>
            <a:r>
              <a:rPr lang="en-US" altLang="zh-CN" sz="2400" dirty="0">
                <a:solidFill>
                  <a:srgbClr val="001D3A"/>
                </a:solidFill>
                <a:latin typeface="Arial" pitchFamily="34" charset="0"/>
              </a:rPr>
              <a:t>EMC</a:t>
            </a:r>
            <a:r>
              <a:rPr lang="zh-CN" altLang="en-US" sz="2400" dirty="0">
                <a:solidFill>
                  <a:srgbClr val="001D3A"/>
                </a:solidFill>
                <a:latin typeface="Arial" pitchFamily="34" charset="0"/>
              </a:rPr>
              <a:t>存储设备）已成为国内互联网产业界（ 如阿里、百度、腾讯等）的共识，并取得显著成效。而在操作系统领域，去“</a:t>
            </a:r>
            <a:r>
              <a:rPr lang="en-US" altLang="zh-CN" sz="2400" dirty="0">
                <a:solidFill>
                  <a:srgbClr val="001D3A"/>
                </a:solidFill>
                <a:latin typeface="Arial" pitchFamily="34" charset="0"/>
              </a:rPr>
              <a:t>WINTEL</a:t>
            </a:r>
            <a:r>
              <a:rPr lang="zh-CN" altLang="en-US" sz="2400" dirty="0">
                <a:solidFill>
                  <a:srgbClr val="001D3A"/>
                </a:solidFill>
                <a:latin typeface="Arial" pitchFamily="34" charset="0"/>
              </a:rPr>
              <a:t>联盟”还未取得显著成效，又引来了“双</a:t>
            </a:r>
            <a:r>
              <a:rPr lang="en-US" altLang="zh-CN" sz="2400" dirty="0">
                <a:solidFill>
                  <a:srgbClr val="001D3A"/>
                </a:solidFill>
                <a:latin typeface="Arial" pitchFamily="34" charset="0"/>
              </a:rPr>
              <a:t>A</a:t>
            </a:r>
            <a:r>
              <a:rPr lang="zh-CN" altLang="en-US" sz="2400" dirty="0">
                <a:solidFill>
                  <a:srgbClr val="001D3A"/>
                </a:solidFill>
                <a:latin typeface="Arial" pitchFamily="34" charset="0"/>
              </a:rPr>
              <a:t>联盟（</a:t>
            </a:r>
            <a:r>
              <a:rPr lang="en-US" altLang="zh-CN" sz="2400" dirty="0">
                <a:solidFill>
                  <a:srgbClr val="001D3A"/>
                </a:solidFill>
                <a:latin typeface="Arial" pitchFamily="34" charset="0"/>
              </a:rPr>
              <a:t> </a:t>
            </a:r>
            <a:r>
              <a:rPr lang="en-US" altLang="zh-CN" sz="2400" dirty="0" err="1">
                <a:solidFill>
                  <a:srgbClr val="001D3A"/>
                </a:solidFill>
                <a:latin typeface="Arial" pitchFamily="34" charset="0"/>
              </a:rPr>
              <a:t>Android+ARM</a:t>
            </a:r>
            <a:r>
              <a:rPr lang="zh-CN" altLang="en-US" sz="2400" dirty="0">
                <a:solidFill>
                  <a:srgbClr val="001D3A"/>
                </a:solidFill>
                <a:latin typeface="Arial" pitchFamily="34" charset="0"/>
              </a:rPr>
              <a:t>）” </a:t>
            </a:r>
          </a:p>
          <a:p>
            <a:r>
              <a:rPr lang="zh-CN" altLang="en-US" sz="2400" dirty="0">
                <a:solidFill>
                  <a:srgbClr val="FF0000"/>
                </a:solidFill>
                <a:latin typeface="Arial" pitchFamily="34" charset="0"/>
              </a:rPr>
              <a:t>操作系统产品缺乏有效供给，成为国产自主替代的重要制约</a:t>
            </a:r>
            <a:r>
              <a:rPr lang="zh-CN" altLang="en-US" sz="2400" dirty="0" smtClean="0">
                <a:solidFill>
                  <a:srgbClr val="FF0000"/>
                </a:solidFill>
                <a:latin typeface="Arial" pitchFamily="34" charset="0"/>
              </a:rPr>
              <a:t>因素</a:t>
            </a:r>
            <a:endParaRPr lang="en-US" altLang="zh-CN" sz="2400" dirty="0" smtClean="0">
              <a:solidFill>
                <a:srgbClr val="FF0000"/>
              </a:solidFill>
              <a:latin typeface="Arial" pitchFamily="34" charset="0"/>
            </a:endParaRPr>
          </a:p>
          <a:p>
            <a:endParaRPr lang="en-US" altLang="zh-CN" dirty="0">
              <a:solidFill>
                <a:srgbClr val="FF0000"/>
              </a:solidFill>
              <a:latin typeface="Arial" pitchFamily="34" charset="0"/>
            </a:endParaRPr>
          </a:p>
          <a:p>
            <a:r>
              <a:rPr lang="en-US" altLang="zh-CN" dirty="0" smtClean="0">
                <a:solidFill>
                  <a:srgbClr val="0000FF"/>
                </a:solidFill>
                <a:latin typeface="Arial" pitchFamily="34" charset="0"/>
              </a:rPr>
              <a:t>2018</a:t>
            </a:r>
            <a:r>
              <a:rPr lang="zh-CN" altLang="en-US" dirty="0" smtClean="0">
                <a:solidFill>
                  <a:srgbClr val="0000FF"/>
                </a:solidFill>
                <a:latin typeface="Arial" pitchFamily="34" charset="0"/>
              </a:rPr>
              <a:t>年中兴通信事件有什么启发？</a:t>
            </a:r>
          </a:p>
        </p:txBody>
      </p:sp>
      <p:sp>
        <p:nvSpPr>
          <p:cNvPr id="62468" name="Rectangle 2"/>
          <p:cNvSpPr>
            <a:spLocks noGrp="1" noChangeAspect="1" noChangeArrowheads="1"/>
          </p:cNvSpPr>
          <p:nvPr/>
        </p:nvSpPr>
        <p:spPr bwMode="auto">
          <a:xfrm>
            <a:off x="1524000" y="381230"/>
            <a:ext cx="9144000" cy="557213"/>
          </a:xfrm>
          <a:prstGeom prst="rect">
            <a:avLst/>
          </a:prstGeom>
          <a:solidFill>
            <a:srgbClr val="33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8000" rIns="288000" anchor="ctr"/>
          <a:lstStyle/>
          <a:p>
            <a:pPr>
              <a:lnSpc>
                <a:spcPct val="70000"/>
              </a:lnSpc>
            </a:pPr>
            <a:r>
              <a:rPr lang="zh-CN" altLang="zh-CN" sz="2800">
                <a:solidFill>
                  <a:schemeClr val="bg1"/>
                </a:solidFill>
                <a:latin typeface="Arial" pitchFamily="34" charset="0"/>
                <a:ea typeface="黑体" pitchFamily="49" charset="-122"/>
                <a:sym typeface="Arial" pitchFamily="34" charset="0"/>
              </a:rPr>
              <a:t>作为核心基础软件的操作系统长期由国外厂商垄断</a:t>
            </a:r>
          </a:p>
        </p:txBody>
      </p:sp>
    </p:spTree>
    <p:extLst>
      <p:ext uri="{BB962C8B-B14F-4D97-AF65-F5344CB8AC3E}">
        <p14:creationId xmlns:p14="http://schemas.microsoft.com/office/powerpoint/2010/main" val="13713453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r>
              <a:rPr lang="zh-CN" altLang="en-US" dirty="0"/>
              <a:t>为什么</a:t>
            </a:r>
            <a:r>
              <a:rPr lang="zh-CN" altLang="en-US" dirty="0" smtClean="0"/>
              <a:t>成功</a:t>
            </a:r>
            <a:endParaRPr lang="zh-CN" altLang="en-US" dirty="0"/>
          </a:p>
        </p:txBody>
      </p:sp>
      <p:sp>
        <p:nvSpPr>
          <p:cNvPr id="3" name="内容占位符 2"/>
          <p:cNvSpPr>
            <a:spLocks noGrp="1"/>
          </p:cNvSpPr>
          <p:nvPr>
            <p:ph idx="1"/>
          </p:nvPr>
        </p:nvSpPr>
        <p:spPr/>
        <p:txBody>
          <a:bodyPr/>
          <a:lstStyle/>
          <a:p>
            <a:pPr eaLnBrk="1" hangingPunct="1">
              <a:lnSpc>
                <a:spcPct val="120000"/>
              </a:lnSpc>
            </a:pPr>
            <a:r>
              <a:rPr lang="en-US" altLang="zh-CN" dirty="0">
                <a:latin typeface="Arial" pitchFamily="34" charset="0"/>
              </a:rPr>
              <a:t>80</a:t>
            </a:r>
            <a:r>
              <a:rPr lang="zh-CN" altLang="en-US" dirty="0">
                <a:latin typeface="Arial" pitchFamily="34" charset="0"/>
              </a:rPr>
              <a:t>年代后期至</a:t>
            </a:r>
            <a:r>
              <a:rPr lang="en-US" altLang="zh-CN" dirty="0">
                <a:latin typeface="Arial" pitchFamily="34" charset="0"/>
              </a:rPr>
              <a:t>90</a:t>
            </a:r>
            <a:r>
              <a:rPr lang="zh-CN" altLang="en-US" dirty="0">
                <a:latin typeface="Arial" pitchFamily="34" charset="0"/>
              </a:rPr>
              <a:t>年代初期</a:t>
            </a:r>
            <a:r>
              <a:rPr lang="en-US" altLang="zh-CN" dirty="0">
                <a:latin typeface="Arial" pitchFamily="34" charset="0"/>
              </a:rPr>
              <a:t>PC</a:t>
            </a:r>
            <a:r>
              <a:rPr lang="zh-CN" altLang="en-US" dirty="0">
                <a:latin typeface="Arial" pitchFamily="34" charset="0"/>
              </a:rPr>
              <a:t>操作系统</a:t>
            </a:r>
          </a:p>
          <a:p>
            <a:pPr marL="685800" lvl="2" indent="-342900" eaLnBrk="1" hangingPunct="1">
              <a:lnSpc>
                <a:spcPct val="120000"/>
              </a:lnSpc>
              <a:buClr>
                <a:srgbClr val="C00000"/>
              </a:buClr>
              <a:buSzPct val="90000"/>
              <a:buFont typeface="Wingdings" pitchFamily="2" charset="2"/>
              <a:buChar char="l"/>
            </a:pPr>
            <a:r>
              <a:rPr lang="en-US" altLang="zh-CN" dirty="0">
                <a:latin typeface="Arial" pitchFamily="34" charset="0"/>
              </a:rPr>
              <a:t>Mac OS, IBM OS/2, Windows</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目前</a:t>
            </a:r>
            <a:r>
              <a:rPr lang="en-US" altLang="zh-CN" dirty="0">
                <a:latin typeface="Arial" pitchFamily="34" charset="0"/>
              </a:rPr>
              <a:t>Windows</a:t>
            </a:r>
            <a:r>
              <a:rPr lang="zh-CN" altLang="en-US" dirty="0">
                <a:latin typeface="Arial" pitchFamily="34" charset="0"/>
              </a:rPr>
              <a:t>市场份额逾</a:t>
            </a:r>
            <a:r>
              <a:rPr lang="en-US" altLang="zh-CN" dirty="0">
                <a:latin typeface="Arial" pitchFamily="34" charset="0"/>
              </a:rPr>
              <a:t>80%</a:t>
            </a:r>
          </a:p>
          <a:p>
            <a:pPr eaLnBrk="1" hangingPunct="1">
              <a:lnSpc>
                <a:spcPct val="120000"/>
              </a:lnSpc>
            </a:pPr>
            <a:r>
              <a:rPr lang="zh-CN" altLang="en-US" dirty="0">
                <a:latin typeface="Arial" pitchFamily="34" charset="0"/>
              </a:rPr>
              <a:t>成功原因</a:t>
            </a:r>
          </a:p>
          <a:p>
            <a:pPr marL="685800" lvl="2" indent="-342900" eaLnBrk="1" hangingPunct="1">
              <a:lnSpc>
                <a:spcPct val="120000"/>
              </a:lnSpc>
              <a:buClr>
                <a:srgbClr val="C00000"/>
              </a:buClr>
              <a:buSzPct val="90000"/>
              <a:buFont typeface="Wingdings" pitchFamily="2" charset="2"/>
              <a:buChar char="l"/>
            </a:pPr>
            <a:r>
              <a:rPr lang="zh-CN" altLang="en-US" dirty="0">
                <a:solidFill>
                  <a:srgbClr val="FF3300"/>
                </a:solidFill>
                <a:latin typeface="Arial" pitchFamily="34" charset="0"/>
              </a:rPr>
              <a:t>使用方便，易于操作</a:t>
            </a:r>
            <a:endParaRPr lang="en-US" altLang="zh-CN" dirty="0">
              <a:solidFill>
                <a:srgbClr val="FF3300"/>
              </a:solidFill>
              <a:latin typeface="Arial" pitchFamily="34" charset="0"/>
            </a:endParaRP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固定硬件平台，确保基本用户群</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针对</a:t>
            </a:r>
            <a:r>
              <a:rPr lang="en-US" altLang="zh-CN" dirty="0">
                <a:latin typeface="Arial" pitchFamily="34" charset="0"/>
              </a:rPr>
              <a:t>IBM PC</a:t>
            </a:r>
            <a:r>
              <a:rPr lang="zh-CN" altLang="en-US" dirty="0">
                <a:latin typeface="Arial" pitchFamily="34" charset="0"/>
              </a:rPr>
              <a:t>开放硬件平台和</a:t>
            </a:r>
            <a:r>
              <a:rPr lang="en-US" altLang="zh-CN" dirty="0">
                <a:latin typeface="Arial" pitchFamily="34" charset="0"/>
              </a:rPr>
              <a:t>Intel CPU</a:t>
            </a:r>
            <a:r>
              <a:rPr lang="zh-CN" altLang="en-US" dirty="0">
                <a:latin typeface="Arial" pitchFamily="34" charset="0"/>
              </a:rPr>
              <a:t>特点进行针对性设计和优化</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在市场利益驱动下形成了软硬件一体的产业链</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硬件及外设厂商基于微软接口开发设备驱动</a:t>
            </a:r>
          </a:p>
          <a:p>
            <a:pPr marL="685800" lvl="2" indent="-342900" eaLnBrk="1" hangingPunct="1">
              <a:lnSpc>
                <a:spcPct val="120000"/>
              </a:lnSpc>
              <a:buClr>
                <a:srgbClr val="C00000"/>
              </a:buClr>
              <a:buSzPct val="90000"/>
              <a:buFont typeface="Wingdings" pitchFamily="2" charset="2"/>
              <a:buChar char="l"/>
            </a:pPr>
            <a:r>
              <a:rPr lang="zh-CN" altLang="en-US" dirty="0">
                <a:latin typeface="Arial" pitchFamily="34" charset="0"/>
              </a:rPr>
              <a:t>应用软件厂商基于微软接口开发应用系统</a:t>
            </a:r>
          </a:p>
          <a:p>
            <a:pPr marL="0" indent="0">
              <a:buNone/>
            </a:pPr>
            <a:endParaRPr lang="zh-CN" altLang="en-US" dirty="0"/>
          </a:p>
        </p:txBody>
      </p:sp>
      <p:sp>
        <p:nvSpPr>
          <p:cNvPr id="63490" name="灯片编号占位符 2"/>
          <p:cNvSpPr>
            <a:spLocks noGrp="1"/>
          </p:cNvSpPr>
          <p:nvPr>
            <p:ph type="sldNum" sz="quarter" idx="4294967295"/>
          </p:nvPr>
        </p:nvSpPr>
        <p:spPr bwMode="auto">
          <a:xfrm>
            <a:off x="11549063" y="6400800"/>
            <a:ext cx="642937"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74CB29CA-E23D-42E3-885C-92279EA5161B}" type="slidenum">
              <a:rPr lang="zh-CN" altLang="en-US">
                <a:ea typeface="宋体" pitchFamily="2" charset="-122"/>
              </a:rPr>
              <a:pPr/>
              <a:t>104</a:t>
            </a:fld>
            <a:endParaRPr lang="en-US" altLang="zh-CN">
              <a:ea typeface="宋体" pitchFamily="2" charset="-122"/>
            </a:endParaRPr>
          </a:p>
        </p:txBody>
      </p:sp>
    </p:spTree>
    <p:extLst>
      <p:ext uri="{BB962C8B-B14F-4D97-AF65-F5344CB8AC3E}">
        <p14:creationId xmlns:p14="http://schemas.microsoft.com/office/powerpoint/2010/main" val="2773656997"/>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6263" y="3083006"/>
            <a:ext cx="10972800" cy="576262"/>
          </a:xfrm>
        </p:spPr>
        <p:txBody>
          <a:bodyPr/>
          <a:lstStyle/>
          <a:p>
            <a:r>
              <a:rPr lang="en-US" altLang="zh-CN" dirty="0" smtClean="0"/>
              <a:t>Android</a:t>
            </a:r>
            <a:r>
              <a:rPr lang="zh-CN" altLang="en-US" dirty="0" smtClean="0"/>
              <a:t>为什么会成功？</a:t>
            </a:r>
            <a:endParaRPr lang="zh-CN" altLang="en-US" dirty="0"/>
          </a:p>
        </p:txBody>
      </p:sp>
      <p:sp>
        <p:nvSpPr>
          <p:cNvPr id="63490" name="灯片编号占位符 2"/>
          <p:cNvSpPr>
            <a:spLocks noGrp="1"/>
          </p:cNvSpPr>
          <p:nvPr>
            <p:ph type="sldNum" sz="quarter" idx="4294967295"/>
          </p:nvPr>
        </p:nvSpPr>
        <p:spPr bwMode="auto">
          <a:xfrm>
            <a:off x="11549063" y="6400800"/>
            <a:ext cx="642937"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fld id="{74CB29CA-E23D-42E3-885C-92279EA5161B}" type="slidenum">
              <a:rPr lang="zh-CN" altLang="en-US">
                <a:ea typeface="宋体" pitchFamily="2" charset="-122"/>
              </a:rPr>
              <a:pPr/>
              <a:t>105</a:t>
            </a:fld>
            <a:endParaRPr lang="en-US" altLang="zh-CN">
              <a:ea typeface="宋体" pitchFamily="2" charset="-122"/>
            </a:endParaRPr>
          </a:p>
        </p:txBody>
      </p:sp>
    </p:spTree>
    <p:extLst>
      <p:ext uri="{BB962C8B-B14F-4D97-AF65-F5344CB8AC3E}">
        <p14:creationId xmlns:p14="http://schemas.microsoft.com/office/powerpoint/2010/main" val="1134476853"/>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200" dirty="0" smtClean="0">
                <a:solidFill>
                  <a:srgbClr val="7030A0"/>
                </a:solidFill>
              </a:rPr>
              <a:t>1.11 </a:t>
            </a:r>
            <a:r>
              <a:rPr lang="en-US" altLang="zh-CN" sz="3200" dirty="0">
                <a:solidFill>
                  <a:srgbClr val="7030A0"/>
                </a:solidFill>
              </a:rPr>
              <a:t>Free and Open-Source Operating </a:t>
            </a:r>
            <a:r>
              <a:rPr lang="en-US" altLang="zh-CN" sz="3200" dirty="0" smtClean="0">
                <a:solidFill>
                  <a:srgbClr val="7030A0"/>
                </a:solidFill>
              </a:rPr>
              <a:t>Systems(</a:t>
            </a:r>
            <a:r>
              <a:rPr lang="zh-CN" altLang="en-US" sz="3200" dirty="0" smtClean="0">
                <a:solidFill>
                  <a:srgbClr val="7030A0"/>
                </a:solidFill>
              </a:rPr>
              <a:t>自由和开源操作系统</a:t>
            </a:r>
            <a:r>
              <a:rPr lang="en-US" altLang="zh-CN" sz="3200" dirty="0" smtClean="0">
                <a:solidFill>
                  <a:srgbClr val="7030A0"/>
                </a:solidFill>
              </a:rPr>
              <a:t>)</a:t>
            </a:r>
            <a:endParaRPr lang="zh-CN" altLang="en-US" sz="3200" dirty="0">
              <a:solidFill>
                <a:srgbClr val="7030A0"/>
              </a:solidFill>
            </a:endParaRPr>
          </a:p>
        </p:txBody>
      </p:sp>
      <p:sp>
        <p:nvSpPr>
          <p:cNvPr id="2" name="文本占位符 1"/>
          <p:cNvSpPr>
            <a:spLocks noGrp="1"/>
          </p:cNvSpPr>
          <p:nvPr>
            <p:ph type="body" idx="1"/>
          </p:nvPr>
        </p:nvSpPr>
        <p:spPr>
          <a:xfrm>
            <a:off x="1288548" y="4510989"/>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87017649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zh-CN" dirty="0" smtClean="0">
                <a:solidFill>
                  <a:srgbClr val="FF3300"/>
                </a:solidFill>
              </a:rPr>
              <a:t> Open-Source Operating Systems</a:t>
            </a:r>
          </a:p>
        </p:txBody>
      </p:sp>
      <p:sp>
        <p:nvSpPr>
          <p:cNvPr id="92163" name="Content Placeholder 2"/>
          <p:cNvSpPr>
            <a:spLocks noGrp="1"/>
          </p:cNvSpPr>
          <p:nvPr>
            <p:ph idx="1"/>
          </p:nvPr>
        </p:nvSpPr>
        <p:spPr/>
        <p:txBody>
          <a:bodyPr/>
          <a:lstStyle/>
          <a:p>
            <a:r>
              <a:rPr lang="en-US" altLang="zh-CN" sz="2000" dirty="0">
                <a:latin typeface="Arial" pitchFamily="34" charset="0"/>
              </a:rPr>
              <a:t>Operating systems made available in source-code format rather than just binary </a:t>
            </a:r>
            <a:r>
              <a:rPr lang="en-US" altLang="zh-CN" sz="2000" dirty="0">
                <a:solidFill>
                  <a:srgbClr val="3366FF"/>
                </a:solidFill>
                <a:latin typeface="Arial" pitchFamily="34" charset="0"/>
              </a:rPr>
              <a:t>closed-source</a:t>
            </a:r>
          </a:p>
          <a:p>
            <a:endParaRPr lang="en-US" altLang="zh-CN" sz="600" dirty="0">
              <a:solidFill>
                <a:srgbClr val="3366FF"/>
              </a:solidFill>
              <a:latin typeface="Arial" pitchFamily="34" charset="0"/>
            </a:endParaRPr>
          </a:p>
          <a:p>
            <a:r>
              <a:rPr lang="en-US" altLang="zh-CN" sz="2000" dirty="0">
                <a:latin typeface="Arial" pitchFamily="34" charset="0"/>
              </a:rPr>
              <a:t>Counter to the </a:t>
            </a:r>
            <a:r>
              <a:rPr lang="en-US" altLang="zh-CN" sz="2000" dirty="0">
                <a:solidFill>
                  <a:srgbClr val="3366FF"/>
                </a:solidFill>
                <a:latin typeface="Arial" pitchFamily="34" charset="0"/>
              </a:rPr>
              <a:t>copy protection </a:t>
            </a:r>
            <a:r>
              <a:rPr lang="en-US" altLang="zh-CN" sz="2000" dirty="0">
                <a:solidFill>
                  <a:srgbClr val="000000"/>
                </a:solidFill>
                <a:latin typeface="Arial" pitchFamily="34" charset="0"/>
              </a:rPr>
              <a:t>and </a:t>
            </a:r>
            <a:r>
              <a:rPr lang="en-US" altLang="zh-CN" sz="2000" dirty="0">
                <a:solidFill>
                  <a:srgbClr val="3366FF"/>
                </a:solidFill>
                <a:latin typeface="Arial" pitchFamily="34" charset="0"/>
              </a:rPr>
              <a:t>Digital Rights Management (DRM) </a:t>
            </a:r>
            <a:r>
              <a:rPr lang="en-US" altLang="zh-CN" sz="2000" dirty="0">
                <a:solidFill>
                  <a:srgbClr val="000000"/>
                </a:solidFill>
                <a:latin typeface="Arial" pitchFamily="34" charset="0"/>
              </a:rPr>
              <a:t>movement</a:t>
            </a:r>
          </a:p>
          <a:p>
            <a:endParaRPr lang="en-US" altLang="zh-CN" sz="600" dirty="0">
              <a:solidFill>
                <a:srgbClr val="000000"/>
              </a:solidFill>
              <a:latin typeface="Arial" pitchFamily="34" charset="0"/>
            </a:endParaRPr>
          </a:p>
          <a:p>
            <a:r>
              <a:rPr lang="en-US" altLang="zh-CN" sz="2000" dirty="0">
                <a:solidFill>
                  <a:srgbClr val="000000"/>
                </a:solidFill>
                <a:latin typeface="Arial" pitchFamily="34" charset="0"/>
              </a:rPr>
              <a:t>Started by </a:t>
            </a:r>
            <a:r>
              <a:rPr lang="en-US" altLang="zh-CN" sz="2000" dirty="0">
                <a:solidFill>
                  <a:srgbClr val="3366FF"/>
                </a:solidFill>
                <a:latin typeface="Arial" pitchFamily="34" charset="0"/>
              </a:rPr>
              <a:t>Free Software Foundation (FSF)</a:t>
            </a:r>
            <a:r>
              <a:rPr lang="en-US" altLang="zh-CN" sz="2000" dirty="0">
                <a:solidFill>
                  <a:srgbClr val="000000"/>
                </a:solidFill>
                <a:latin typeface="Arial" pitchFamily="34" charset="0"/>
              </a:rPr>
              <a:t>, which has </a:t>
            </a:r>
            <a:r>
              <a:rPr lang="ja-JP" altLang="en-US" sz="2000" dirty="0">
                <a:solidFill>
                  <a:srgbClr val="000000"/>
                </a:solidFill>
                <a:latin typeface="Arial" pitchFamily="34" charset="0"/>
              </a:rPr>
              <a:t>“</a:t>
            </a:r>
            <a:r>
              <a:rPr lang="en-US" altLang="ja-JP" sz="2000" dirty="0" err="1">
                <a:solidFill>
                  <a:srgbClr val="000000"/>
                </a:solidFill>
                <a:latin typeface="Arial" pitchFamily="34" charset="0"/>
              </a:rPr>
              <a:t>copyleft</a:t>
            </a:r>
            <a:r>
              <a:rPr lang="ja-JP" altLang="en-US" sz="2000" dirty="0">
                <a:solidFill>
                  <a:srgbClr val="000000"/>
                </a:solidFill>
                <a:latin typeface="Arial" pitchFamily="34" charset="0"/>
              </a:rPr>
              <a:t>”</a:t>
            </a:r>
            <a:r>
              <a:rPr lang="en-US" altLang="ja-JP" sz="2000" dirty="0">
                <a:solidFill>
                  <a:srgbClr val="000000"/>
                </a:solidFill>
                <a:latin typeface="Arial" pitchFamily="34" charset="0"/>
              </a:rPr>
              <a:t> </a:t>
            </a:r>
            <a:r>
              <a:rPr lang="en-US" altLang="ja-JP" sz="2000" dirty="0">
                <a:solidFill>
                  <a:srgbClr val="3366FF"/>
                </a:solidFill>
                <a:latin typeface="Arial" pitchFamily="34" charset="0"/>
              </a:rPr>
              <a:t>GNU Public License (GPL)</a:t>
            </a:r>
          </a:p>
          <a:p>
            <a:endParaRPr lang="en-US" altLang="zh-CN" sz="600" dirty="0">
              <a:solidFill>
                <a:srgbClr val="3366FF"/>
              </a:solidFill>
              <a:latin typeface="Arial" pitchFamily="34" charset="0"/>
            </a:endParaRPr>
          </a:p>
          <a:p>
            <a:r>
              <a:rPr lang="en-US" altLang="zh-CN" sz="2000" dirty="0">
                <a:solidFill>
                  <a:srgbClr val="000000"/>
                </a:solidFill>
                <a:latin typeface="Arial" pitchFamily="34" charset="0"/>
              </a:rPr>
              <a:t>Examples include </a:t>
            </a:r>
            <a:r>
              <a:rPr lang="en-US" altLang="zh-CN" sz="2000" dirty="0">
                <a:solidFill>
                  <a:srgbClr val="3366FF"/>
                </a:solidFill>
                <a:latin typeface="Arial" pitchFamily="34" charset="0"/>
              </a:rPr>
              <a:t>GNU/Linux</a:t>
            </a:r>
            <a:r>
              <a:rPr lang="en-US" altLang="zh-CN" sz="2000" dirty="0">
                <a:latin typeface="Arial" pitchFamily="34" charset="0"/>
              </a:rPr>
              <a:t> and </a:t>
            </a:r>
            <a:r>
              <a:rPr lang="en-US" altLang="zh-CN" sz="2000" dirty="0">
                <a:solidFill>
                  <a:srgbClr val="3366FF"/>
                </a:solidFill>
                <a:latin typeface="Arial" pitchFamily="34" charset="0"/>
              </a:rPr>
              <a:t>BSD UNIX </a:t>
            </a:r>
            <a:r>
              <a:rPr lang="en-US" altLang="zh-CN" sz="2000" dirty="0">
                <a:solidFill>
                  <a:srgbClr val="000000"/>
                </a:solidFill>
                <a:latin typeface="Arial" pitchFamily="34" charset="0"/>
              </a:rPr>
              <a:t>(including core of </a:t>
            </a:r>
            <a:r>
              <a:rPr lang="en-US" altLang="zh-CN" sz="2000" dirty="0">
                <a:solidFill>
                  <a:srgbClr val="3366FF"/>
                </a:solidFill>
                <a:latin typeface="Arial" pitchFamily="34" charset="0"/>
              </a:rPr>
              <a:t>Mac OS X</a:t>
            </a:r>
            <a:r>
              <a:rPr lang="en-US" altLang="zh-CN" sz="2000" dirty="0">
                <a:solidFill>
                  <a:srgbClr val="000000"/>
                </a:solidFill>
                <a:latin typeface="Arial" pitchFamily="34" charset="0"/>
              </a:rPr>
              <a:t>), and many more</a:t>
            </a:r>
          </a:p>
          <a:p>
            <a:r>
              <a:rPr lang="en-US" altLang="zh-CN" sz="2000" dirty="0">
                <a:solidFill>
                  <a:srgbClr val="000000"/>
                </a:solidFill>
                <a:latin typeface="Arial" pitchFamily="34" charset="0"/>
              </a:rPr>
              <a:t>Can use VMM like VMware Player (Free on Windows), </a:t>
            </a:r>
            <a:r>
              <a:rPr lang="en-US" altLang="zh-CN" sz="2000" dirty="0" err="1">
                <a:solidFill>
                  <a:srgbClr val="000000"/>
                </a:solidFill>
                <a:latin typeface="Arial" pitchFamily="34" charset="0"/>
              </a:rPr>
              <a:t>Virtualbox</a:t>
            </a:r>
            <a:r>
              <a:rPr lang="en-US" altLang="zh-CN" sz="2000" dirty="0">
                <a:solidFill>
                  <a:srgbClr val="000000"/>
                </a:solidFill>
                <a:latin typeface="Arial" pitchFamily="34" charset="0"/>
              </a:rPr>
              <a:t> (open source and free on many platforms - </a:t>
            </a:r>
            <a:r>
              <a:rPr lang="en-US" altLang="zh-CN" sz="2000" dirty="0">
                <a:latin typeface="Arial" pitchFamily="34" charset="0"/>
              </a:rPr>
              <a:t>http://www.virtualbox.com) </a:t>
            </a:r>
          </a:p>
          <a:p>
            <a:pPr lvl="1"/>
            <a:r>
              <a:rPr lang="en-US" altLang="zh-CN" sz="1800" dirty="0">
                <a:solidFill>
                  <a:srgbClr val="000000"/>
                </a:solidFill>
                <a:latin typeface="Arial" pitchFamily="34" charset="0"/>
              </a:rPr>
              <a:t>Use to run guest operating systems for </a:t>
            </a:r>
            <a:r>
              <a:rPr lang="en-US" altLang="zh-CN" sz="1800" dirty="0" smtClean="0">
                <a:solidFill>
                  <a:srgbClr val="000000"/>
                </a:solidFill>
                <a:latin typeface="Arial" pitchFamily="34" charset="0"/>
              </a:rPr>
              <a:t>exploration</a:t>
            </a:r>
          </a:p>
          <a:p>
            <a:pPr lvl="1"/>
            <a:endParaRPr lang="en-US" altLang="zh-CN" sz="1800" dirty="0">
              <a:solidFill>
                <a:srgbClr val="000000"/>
              </a:solidFill>
              <a:latin typeface="Arial" pitchFamily="34" charset="0"/>
            </a:endParaRPr>
          </a:p>
          <a:p>
            <a:pPr lvl="1"/>
            <a:endParaRPr lang="en-US" altLang="zh-CN" sz="1800" dirty="0">
              <a:solidFill>
                <a:srgbClr val="000000"/>
              </a:solidFill>
              <a:latin typeface="Arial" pitchFamily="34" charset="0"/>
            </a:endParaRPr>
          </a:p>
        </p:txBody>
      </p:sp>
      <p:sp>
        <p:nvSpPr>
          <p:cNvPr id="2" name="文本框 1"/>
          <p:cNvSpPr txBox="1"/>
          <p:nvPr/>
        </p:nvSpPr>
        <p:spPr>
          <a:xfrm>
            <a:off x="3564610" y="5408134"/>
            <a:ext cx="3440624" cy="461665"/>
          </a:xfrm>
          <a:prstGeom prst="rect">
            <a:avLst/>
          </a:prstGeom>
          <a:noFill/>
        </p:spPr>
        <p:txBody>
          <a:bodyPr wrap="square" rtlCol="0">
            <a:spAutoFit/>
          </a:bodyPr>
          <a:lstStyle/>
          <a:p>
            <a:r>
              <a:rPr lang="zh-CN" altLang="en-US" sz="2400" dirty="0" smtClean="0">
                <a:solidFill>
                  <a:srgbClr val="7030A0"/>
                </a:solidFill>
                <a:hlinkClick r:id="rId3" action="ppaction://hlinkpres?slideindex=1&amp;slidetitle="/>
              </a:rPr>
              <a:t>在</a:t>
            </a:r>
            <a:r>
              <a:rPr lang="en-US" altLang="zh-CN" sz="2400" dirty="0" smtClean="0">
                <a:solidFill>
                  <a:srgbClr val="7030A0"/>
                </a:solidFill>
                <a:hlinkClick r:id="rId3" action="ppaction://hlinkpres?slideindex=1&amp;slidetitle="/>
              </a:rPr>
              <a:t>Linux</a:t>
            </a:r>
            <a:r>
              <a:rPr lang="zh-CN" altLang="en-US" sz="2400" dirty="0" smtClean="0">
                <a:solidFill>
                  <a:srgbClr val="7030A0"/>
                </a:solidFill>
                <a:hlinkClick r:id="rId3" action="ppaction://hlinkpres?slideindex=1&amp;slidetitle="/>
              </a:rPr>
              <a:t>概述中介绍</a:t>
            </a:r>
            <a:endParaRPr lang="zh-CN" altLang="en-US" sz="2400" dirty="0">
              <a:solidFill>
                <a:srgbClr val="7030A0"/>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a:lstStyle/>
          <a:p>
            <a:pPr eaLnBrk="1" hangingPunct="1"/>
            <a:r>
              <a:rPr lang="en-US" altLang="en-US" smtClean="0"/>
              <a:t>The Study of Operating Systems</a:t>
            </a:r>
          </a:p>
        </p:txBody>
      </p:sp>
      <p:sp>
        <p:nvSpPr>
          <p:cNvPr id="2" name="内容占位符 1"/>
          <p:cNvSpPr>
            <a:spLocks noGrp="1"/>
          </p:cNvSpPr>
          <p:nvPr>
            <p:ph idx="1"/>
          </p:nvPr>
        </p:nvSpPr>
        <p:spPr>
          <a:xfrm>
            <a:off x="810224" y="1246741"/>
            <a:ext cx="10772176" cy="5138561"/>
          </a:xfrm>
        </p:spPr>
        <p:txBody>
          <a:bodyPr/>
          <a:lstStyle/>
          <a:p>
            <a:pPr>
              <a:spcBef>
                <a:spcPct val="0"/>
              </a:spcBef>
              <a:buClrTx/>
              <a:buSzTx/>
            </a:pPr>
            <a:r>
              <a:rPr kumimoji="0" lang="en-US" altLang="en-US" sz="2000" dirty="0">
                <a:latin typeface="Verdana" panose="020B0604030504040204" pitchFamily="34" charset="0"/>
              </a:rPr>
              <a:t>There has never been a more interesting time to study operating systems, and it has never been </a:t>
            </a:r>
            <a:r>
              <a:rPr kumimoji="0" lang="en-US" altLang="en-US" sz="2000" dirty="0" smtClean="0">
                <a:latin typeface="Verdana" panose="020B0604030504040204" pitchFamily="34" charset="0"/>
              </a:rPr>
              <a:t>easier</a:t>
            </a:r>
            <a:r>
              <a:rPr kumimoji="0" lang="en-US" altLang="en-US" sz="2000" dirty="0">
                <a:latin typeface="Verdana" panose="020B0604030504040204" pitchFamily="34" charset="0"/>
              </a:rPr>
              <a:t>. The open-source movement has overtaken operating systems, causing many of them to </a:t>
            </a:r>
            <a:r>
              <a:rPr kumimoji="0" lang="en-US" altLang="en-US" sz="2000" dirty="0" smtClean="0">
                <a:latin typeface="Verdana" panose="020B0604030504040204" pitchFamily="34" charset="0"/>
              </a:rPr>
              <a:t>be made </a:t>
            </a:r>
            <a:r>
              <a:rPr kumimoji="0" lang="en-US" altLang="en-US" sz="2000" dirty="0">
                <a:latin typeface="Verdana" panose="020B0604030504040204" pitchFamily="34" charset="0"/>
              </a:rPr>
              <a:t>available in both source and binary (executable) format. The list of </a:t>
            </a:r>
            <a:r>
              <a:rPr kumimoji="0" lang="en-US" altLang="en-US" sz="2000" dirty="0" smtClean="0">
                <a:latin typeface="Verdana" panose="020B0604030504040204" pitchFamily="34" charset="0"/>
              </a:rPr>
              <a:t>operating systems </a:t>
            </a:r>
            <a:r>
              <a:rPr kumimoji="0" lang="en-US" altLang="en-US" sz="2000" dirty="0">
                <a:latin typeface="Verdana" panose="020B0604030504040204" pitchFamily="34" charset="0"/>
              </a:rPr>
              <a:t>available in both formats includes Linux, BUSD UNIX, Solaris, and part of </a:t>
            </a:r>
            <a:r>
              <a:rPr kumimoji="0" lang="en-US" altLang="en-US" sz="2000" dirty="0" err="1">
                <a:latin typeface="Verdana" panose="020B0604030504040204" pitchFamily="34" charset="0"/>
              </a:rPr>
              <a:t>macOS</a:t>
            </a:r>
            <a:r>
              <a:rPr kumimoji="0" lang="en-US" altLang="en-US" sz="2000" dirty="0">
                <a:latin typeface="Verdana" panose="020B0604030504040204" pitchFamily="34" charset="0"/>
              </a:rPr>
              <a:t>. </a:t>
            </a:r>
            <a:r>
              <a:rPr kumimoji="0" lang="en-US" altLang="en-US" sz="2000" dirty="0" smtClean="0">
                <a:latin typeface="Verdana" panose="020B0604030504040204" pitchFamily="34" charset="0"/>
              </a:rPr>
              <a:t>The </a:t>
            </a:r>
            <a:r>
              <a:rPr kumimoji="0" lang="en-US" altLang="en-US" sz="2000" dirty="0">
                <a:latin typeface="Verdana" panose="020B0604030504040204" pitchFamily="34" charset="0"/>
              </a:rPr>
              <a:t>availability of source code allows us to study operating systems from the inside out. </a:t>
            </a:r>
            <a:r>
              <a:rPr kumimoji="0" lang="en-US" altLang="en-US" sz="2000" dirty="0" smtClean="0">
                <a:latin typeface="Verdana" panose="020B0604030504040204" pitchFamily="34" charset="0"/>
              </a:rPr>
              <a:t>Questions </a:t>
            </a:r>
            <a:r>
              <a:rPr kumimoji="0" lang="en-US" altLang="en-US" sz="2000" dirty="0">
                <a:latin typeface="Verdana" panose="020B0604030504040204" pitchFamily="34" charset="0"/>
              </a:rPr>
              <a:t>that we could once answer only by looking at documentation or the behavior of </a:t>
            </a:r>
            <a:r>
              <a:rPr kumimoji="0" lang="en-US" altLang="en-US" sz="2000" dirty="0" smtClean="0">
                <a:latin typeface="Verdana" panose="020B0604030504040204" pitchFamily="34" charset="0"/>
              </a:rPr>
              <a:t>an operating </a:t>
            </a:r>
            <a:r>
              <a:rPr kumimoji="0" lang="en-US" altLang="en-US" sz="2000" dirty="0">
                <a:latin typeface="Verdana" panose="020B0604030504040204" pitchFamily="34" charset="0"/>
              </a:rPr>
              <a:t>system we can now answer by examining the code itself.</a:t>
            </a:r>
          </a:p>
          <a:p>
            <a:pPr>
              <a:spcBef>
                <a:spcPct val="0"/>
              </a:spcBef>
              <a:buClrTx/>
              <a:buSzTx/>
            </a:pPr>
            <a:endParaRPr kumimoji="0" lang="en-US" altLang="en-US" sz="2000" dirty="0">
              <a:latin typeface="Verdana" panose="020B0604030504040204" pitchFamily="34" charset="0"/>
            </a:endParaRPr>
          </a:p>
          <a:p>
            <a:pPr>
              <a:spcBef>
                <a:spcPct val="0"/>
              </a:spcBef>
              <a:buClrTx/>
              <a:buSzTx/>
            </a:pPr>
            <a:r>
              <a:rPr kumimoji="0" lang="en-US" altLang="en-US" sz="2000" dirty="0">
                <a:latin typeface="Verdana" panose="020B0604030504040204" pitchFamily="34" charset="0"/>
              </a:rPr>
              <a:t>Operating systems that are no longer commercially viable have been open-sourced as well, enabling </a:t>
            </a:r>
            <a:r>
              <a:rPr kumimoji="0" lang="en-US" altLang="en-US" sz="2000" dirty="0" smtClean="0">
                <a:latin typeface="Verdana" panose="020B0604030504040204" pitchFamily="34" charset="0"/>
              </a:rPr>
              <a:t>us </a:t>
            </a:r>
            <a:r>
              <a:rPr kumimoji="0" lang="en-US" altLang="en-US" sz="2000" dirty="0">
                <a:latin typeface="Verdana" panose="020B0604030504040204" pitchFamily="34" charset="0"/>
              </a:rPr>
              <a:t>to study how systems operated in a time of fewer CPU, memory, and storage resources. </a:t>
            </a:r>
            <a:r>
              <a:rPr kumimoji="0" lang="en-US" altLang="en-US" sz="2000" dirty="0" smtClean="0">
                <a:latin typeface="Verdana" panose="020B0604030504040204" pitchFamily="34" charset="0"/>
              </a:rPr>
              <a:t>An </a:t>
            </a:r>
            <a:r>
              <a:rPr kumimoji="0" lang="en-US" altLang="en-US" sz="2000" dirty="0">
                <a:latin typeface="Verdana" panose="020B0604030504040204" pitchFamily="34" charset="0"/>
              </a:rPr>
              <a:t>extensive but incomplete list of open-source operating-system projects is </a:t>
            </a:r>
            <a:r>
              <a:rPr kumimoji="0" lang="en-US" altLang="en-US" sz="2000" dirty="0" smtClean="0">
                <a:latin typeface="Verdana" panose="020B0604030504040204" pitchFamily="34" charset="0"/>
              </a:rPr>
              <a:t>available from </a:t>
            </a:r>
            <a:r>
              <a:rPr kumimoji="0" lang="en-US" altLang="en-US" sz="2000" dirty="0">
                <a:latin typeface="Verdana" panose="020B0604030504040204" pitchFamily="34" charset="0"/>
              </a:rPr>
              <a:t>http://dmoz.org/Computers/Software/Operating_Systems/Open_Source/</a:t>
            </a:r>
          </a:p>
          <a:p>
            <a:pPr>
              <a:spcBef>
                <a:spcPct val="0"/>
              </a:spcBef>
              <a:buClrTx/>
              <a:buSzTx/>
            </a:pPr>
            <a:endParaRPr kumimoji="0" lang="en-US" altLang="en-US" sz="2000" dirty="0">
              <a:latin typeface="Verdana" panose="020B0604030504040204" pitchFamily="34" charset="0"/>
            </a:endParaRPr>
          </a:p>
          <a:p>
            <a:endParaRPr lang="zh-CN" altLang="en-US" sz="2000" dirty="0"/>
          </a:p>
        </p:txBody>
      </p:sp>
    </p:spTree>
    <p:extLst>
      <p:ext uri="{BB962C8B-B14F-4D97-AF65-F5344CB8AC3E}">
        <p14:creationId xmlns:p14="http://schemas.microsoft.com/office/powerpoint/2010/main" val="106625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a:lstStyle/>
          <a:p>
            <a:pPr eaLnBrk="1" hangingPunct="1"/>
            <a:r>
              <a:rPr lang="en-US" altLang="en-US" smtClean="0"/>
              <a:t>The Study of Operating Systems</a:t>
            </a:r>
          </a:p>
        </p:txBody>
      </p:sp>
      <p:sp>
        <p:nvSpPr>
          <p:cNvPr id="2" name="内容占位符 1"/>
          <p:cNvSpPr>
            <a:spLocks noGrp="1"/>
          </p:cNvSpPr>
          <p:nvPr>
            <p:ph idx="1"/>
          </p:nvPr>
        </p:nvSpPr>
        <p:spPr/>
        <p:txBody>
          <a:bodyPr/>
          <a:lstStyle/>
          <a:p>
            <a:pPr>
              <a:spcBef>
                <a:spcPct val="0"/>
              </a:spcBef>
              <a:buClrTx/>
              <a:buSzTx/>
            </a:pPr>
            <a:r>
              <a:rPr kumimoji="0" lang="en-US" altLang="en-US" sz="2000" dirty="0">
                <a:latin typeface="Verdana" panose="020B0604030504040204" pitchFamily="34" charset="0"/>
              </a:rPr>
              <a:t>In addition, the rise of virtualization as a mainstream (and frequently free) computer function </a:t>
            </a:r>
            <a:r>
              <a:rPr kumimoji="0" lang="en-US" altLang="en-US" sz="2000" dirty="0" smtClean="0">
                <a:latin typeface="Verdana" panose="020B0604030504040204" pitchFamily="34" charset="0"/>
              </a:rPr>
              <a:t>makes </a:t>
            </a:r>
            <a:r>
              <a:rPr kumimoji="0" lang="en-US" altLang="en-US" sz="2000" dirty="0">
                <a:latin typeface="Verdana" panose="020B0604030504040204" pitchFamily="34" charset="0"/>
              </a:rPr>
              <a:t>it possible to run many operating systems on top of one core system. For example, </a:t>
            </a:r>
            <a:r>
              <a:rPr kumimoji="0" lang="en-US" altLang="en-US" sz="2000" dirty="0" err="1" smtClean="0">
                <a:latin typeface="Verdana" panose="020B0604030504040204" pitchFamily="34" charset="0"/>
              </a:rPr>
              <a:t>Vmware</a:t>
            </a:r>
            <a:r>
              <a:rPr kumimoji="0" lang="en-US" altLang="en-US" sz="2000" dirty="0" smtClean="0">
                <a:latin typeface="Verdana" panose="020B0604030504040204" pitchFamily="34" charset="0"/>
              </a:rPr>
              <a:t> (</a:t>
            </a:r>
            <a:r>
              <a:rPr kumimoji="0" lang="en-US" altLang="en-US" sz="2000" dirty="0">
                <a:latin typeface="Verdana" panose="020B0604030504040204" pitchFamily="34" charset="0"/>
              </a:rPr>
              <a:t>http://www.vmware.com) </a:t>
            </a:r>
            <a:r>
              <a:rPr kumimoji="0" lang="en-US" altLang="en-US" sz="2000" dirty="0" err="1">
                <a:latin typeface="Verdana" panose="020B0604030504040204" pitchFamily="34" charset="0"/>
              </a:rPr>
              <a:t>providesa</a:t>
            </a:r>
            <a:r>
              <a:rPr kumimoji="0" lang="en-US" altLang="en-US" sz="2000" dirty="0">
                <a:latin typeface="Verdana" panose="020B0604030504040204" pitchFamily="34" charset="0"/>
              </a:rPr>
              <a:t> free “player” for Windows on which hundreds of </a:t>
            </a:r>
            <a:r>
              <a:rPr kumimoji="0" lang="en-US" altLang="en-US" sz="2000" dirty="0" smtClean="0">
                <a:latin typeface="Verdana" panose="020B0604030504040204" pitchFamily="34" charset="0"/>
              </a:rPr>
              <a:t>free “</a:t>
            </a:r>
            <a:r>
              <a:rPr kumimoji="0" lang="en-US" altLang="en-US" sz="2000" dirty="0">
                <a:latin typeface="Verdana" panose="020B0604030504040204" pitchFamily="34" charset="0"/>
              </a:rPr>
              <a:t>virtual appliances” can run. </a:t>
            </a:r>
            <a:r>
              <a:rPr kumimoji="0" lang="en-US" altLang="en-US" sz="2000" dirty="0" err="1">
                <a:latin typeface="Verdana" panose="020B0604030504040204" pitchFamily="34" charset="0"/>
              </a:rPr>
              <a:t>Virtualbox</a:t>
            </a:r>
            <a:r>
              <a:rPr kumimoji="0" lang="en-US" altLang="en-US" sz="2000" dirty="0">
                <a:latin typeface="Verdana" panose="020B0604030504040204" pitchFamily="34" charset="0"/>
              </a:rPr>
              <a:t> (http://www.virtualbox.com) provides a free, </a:t>
            </a:r>
            <a:r>
              <a:rPr kumimoji="0" lang="en-US" altLang="en-US" sz="2000" dirty="0" smtClean="0">
                <a:latin typeface="Verdana" panose="020B0604030504040204" pitchFamily="34" charset="0"/>
              </a:rPr>
              <a:t>open-source virtual </a:t>
            </a:r>
            <a:r>
              <a:rPr kumimoji="0" lang="en-US" altLang="en-US" sz="2000" dirty="0">
                <a:latin typeface="Verdana" panose="020B0604030504040204" pitchFamily="34" charset="0"/>
              </a:rPr>
              <a:t>machine manager on many operating systems. Using such tools, students can try out </a:t>
            </a:r>
            <a:r>
              <a:rPr kumimoji="0" lang="en-US" altLang="en-US" sz="2000" dirty="0" smtClean="0">
                <a:latin typeface="Verdana" panose="020B0604030504040204" pitchFamily="34" charset="0"/>
              </a:rPr>
              <a:t> hundreds </a:t>
            </a:r>
            <a:r>
              <a:rPr kumimoji="0" lang="en-US" altLang="en-US" sz="2000" dirty="0">
                <a:latin typeface="Verdana" panose="020B0604030504040204" pitchFamily="34" charset="0"/>
              </a:rPr>
              <a:t>of operating systems without dedicated hardware.</a:t>
            </a:r>
          </a:p>
          <a:p>
            <a:pPr>
              <a:spcBef>
                <a:spcPct val="0"/>
              </a:spcBef>
              <a:buClrTx/>
              <a:buSzTx/>
              <a:buFontTx/>
              <a:buNone/>
            </a:pPr>
            <a:endParaRPr kumimoji="0" lang="en-US" altLang="en-US" sz="2000" dirty="0">
              <a:latin typeface="Verdana" panose="020B0604030504040204" pitchFamily="34" charset="0"/>
            </a:endParaRPr>
          </a:p>
          <a:p>
            <a:pPr>
              <a:spcBef>
                <a:spcPct val="0"/>
              </a:spcBef>
              <a:buClrTx/>
              <a:buSzTx/>
            </a:pPr>
            <a:r>
              <a:rPr kumimoji="0" lang="en-US" altLang="en-US" sz="2000" dirty="0">
                <a:latin typeface="Verdana" panose="020B0604030504040204" pitchFamily="34" charset="0"/>
              </a:rPr>
              <a:t>The advent of open-source operating systems has also made it easier to make the move from </a:t>
            </a:r>
            <a:r>
              <a:rPr kumimoji="0" lang="en-US" altLang="en-US" sz="2000" dirty="0" smtClean="0">
                <a:latin typeface="Verdana" panose="020B0604030504040204" pitchFamily="34" charset="0"/>
              </a:rPr>
              <a:t>student </a:t>
            </a:r>
            <a:r>
              <a:rPr kumimoji="0" lang="en-US" altLang="en-US" sz="2000" dirty="0">
                <a:latin typeface="Verdana" panose="020B0604030504040204" pitchFamily="34" charset="0"/>
              </a:rPr>
              <a:t>to operating-system developer. With some knowledge, some effort, and an Internet </a:t>
            </a:r>
            <a:r>
              <a:rPr kumimoji="0" lang="en-US" altLang="en-US" sz="2000" dirty="0" smtClean="0">
                <a:latin typeface="Verdana" panose="020B0604030504040204" pitchFamily="34" charset="0"/>
              </a:rPr>
              <a:t>connection</a:t>
            </a:r>
            <a:r>
              <a:rPr kumimoji="0" lang="en-US" altLang="en-US" sz="2000" dirty="0">
                <a:latin typeface="Verdana" panose="020B0604030504040204" pitchFamily="34" charset="0"/>
              </a:rPr>
              <a:t>, a student can even create a new operating-system distribution. Just a few years ago, </a:t>
            </a:r>
            <a:r>
              <a:rPr kumimoji="0" lang="en-US" altLang="en-US" sz="2000" dirty="0" smtClean="0">
                <a:latin typeface="Verdana" panose="020B0604030504040204" pitchFamily="34" charset="0"/>
              </a:rPr>
              <a:t>it </a:t>
            </a:r>
            <a:r>
              <a:rPr kumimoji="0" lang="en-US" altLang="en-US" sz="2000" dirty="0">
                <a:latin typeface="Verdana" panose="020B0604030504040204" pitchFamily="34" charset="0"/>
              </a:rPr>
              <a:t>was difficult or </a:t>
            </a:r>
            <a:r>
              <a:rPr kumimoji="0" lang="en-US" altLang="en-US" sz="2000" dirty="0" err="1" smtClean="0">
                <a:latin typeface="Verdana" panose="020B0604030504040204" pitchFamily="34" charset="0"/>
              </a:rPr>
              <a:t>mpossible</a:t>
            </a:r>
            <a:r>
              <a:rPr kumimoji="0" lang="en-US" altLang="en-US" sz="2000" dirty="0" smtClean="0">
                <a:latin typeface="Verdana" panose="020B0604030504040204" pitchFamily="34" charset="0"/>
              </a:rPr>
              <a:t> </a:t>
            </a:r>
            <a:r>
              <a:rPr kumimoji="0" lang="en-US" altLang="en-US" sz="2000" dirty="0">
                <a:latin typeface="Verdana" panose="020B0604030504040204" pitchFamily="34" charset="0"/>
              </a:rPr>
              <a:t>to get access to source code. Now, such access is limited only by</a:t>
            </a:r>
          </a:p>
          <a:p>
            <a:pPr>
              <a:spcBef>
                <a:spcPct val="0"/>
              </a:spcBef>
              <a:buClrTx/>
              <a:buSzTx/>
              <a:buFontTx/>
              <a:buNone/>
            </a:pPr>
            <a:r>
              <a:rPr kumimoji="0" lang="en-US" altLang="en-US" sz="2000" dirty="0">
                <a:latin typeface="Verdana" panose="020B0604030504040204" pitchFamily="34" charset="0"/>
              </a:rPr>
              <a:t>how much interest, time, and disk space a student has.</a:t>
            </a:r>
          </a:p>
          <a:p>
            <a:endParaRPr lang="zh-CN" altLang="en-US" sz="2000" dirty="0"/>
          </a:p>
        </p:txBody>
      </p:sp>
    </p:spTree>
    <p:extLst>
      <p:ext uri="{BB962C8B-B14F-4D97-AF65-F5344CB8AC3E}">
        <p14:creationId xmlns:p14="http://schemas.microsoft.com/office/powerpoint/2010/main" val="291196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1.1 What Operating System </a:t>
            </a:r>
            <a:r>
              <a:rPr lang="en-US" altLang="zh-CN" sz="3600" dirty="0" smtClean="0">
                <a:solidFill>
                  <a:srgbClr val="7030A0"/>
                </a:solidFill>
              </a:rPr>
              <a:t>Do </a:t>
            </a:r>
            <a:endParaRPr lang="zh-CN" altLang="en-US" sz="3600" dirty="0">
              <a:solidFill>
                <a:srgbClr val="7030A0"/>
              </a:solidFill>
            </a:endParaRPr>
          </a:p>
        </p:txBody>
      </p:sp>
      <p:sp>
        <p:nvSpPr>
          <p:cNvPr id="6" name="文本占位符 5"/>
          <p:cNvSpPr>
            <a:spLocks noGrp="1"/>
          </p:cNvSpPr>
          <p:nvPr>
            <p:ph type="body" idx="1"/>
          </p:nvPr>
        </p:nvSpPr>
        <p:spPr>
          <a:xfrm>
            <a:off x="668616" y="4406900"/>
            <a:ext cx="10363200" cy="1500187"/>
          </a:xfrm>
        </p:spPr>
        <p:txBody>
          <a:bodyPr/>
          <a:lstStyle/>
          <a:p>
            <a:endParaRPr lang="zh-CN" altLang="en-US" dirty="0"/>
          </a:p>
        </p:txBody>
      </p:sp>
    </p:spTree>
    <p:extLst>
      <p:ext uri="{BB962C8B-B14F-4D97-AF65-F5344CB8AC3E}">
        <p14:creationId xmlns:p14="http://schemas.microsoft.com/office/powerpoint/2010/main" val="6912804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mtClean="0"/>
              <a:t>Summary</a:t>
            </a:r>
            <a:endParaRPr lang="zh-CN" altLang="en-US" smtClean="0"/>
          </a:p>
        </p:txBody>
      </p:sp>
      <p:sp>
        <p:nvSpPr>
          <p:cNvPr id="93187" name="Rectangle 3"/>
          <p:cNvSpPr>
            <a:spLocks noGrp="1" noChangeArrowheads="1"/>
          </p:cNvSpPr>
          <p:nvPr>
            <p:ph idx="1"/>
          </p:nvPr>
        </p:nvSpPr>
        <p:spPr/>
        <p:txBody>
          <a:bodyPr/>
          <a:lstStyle/>
          <a:p>
            <a:pPr eaLnBrk="1" hangingPunct="1"/>
            <a:r>
              <a:rPr lang="en-US" altLang="zh-CN" smtClean="0">
                <a:latin typeface="Arial" pitchFamily="34" charset="0"/>
                <a:ea typeface="宋体" pitchFamily="2" charset="-122"/>
              </a:rPr>
              <a:t>An </a:t>
            </a:r>
            <a:r>
              <a:rPr lang="en-US" altLang="zh-CN" smtClean="0">
                <a:solidFill>
                  <a:srgbClr val="FF3300"/>
                </a:solidFill>
                <a:latin typeface="Arial" pitchFamily="34" charset="0"/>
                <a:ea typeface="宋体" pitchFamily="2" charset="-122"/>
              </a:rPr>
              <a:t>Operating System</a:t>
            </a:r>
            <a:r>
              <a:rPr lang="en-US" altLang="zh-CN" smtClean="0">
                <a:latin typeface="Arial" pitchFamily="34" charset="0"/>
                <a:ea typeface="宋体" pitchFamily="2" charset="-122"/>
              </a:rPr>
              <a:t> (from here on OS) is a software (a program) that performs two functions:</a:t>
            </a:r>
          </a:p>
          <a:p>
            <a:pPr lvl="1" eaLnBrk="1" hangingPunct="1"/>
            <a:r>
              <a:rPr lang="en-US" altLang="zh-CN" smtClean="0">
                <a:latin typeface="Arial" pitchFamily="34" charset="0"/>
                <a:ea typeface="宋体" pitchFamily="2" charset="-122"/>
              </a:rPr>
              <a:t>it extends the “use” of the computer hardware and</a:t>
            </a:r>
          </a:p>
          <a:p>
            <a:pPr lvl="1" eaLnBrk="1" hangingPunct="1"/>
            <a:r>
              <a:rPr lang="en-US" altLang="zh-CN" smtClean="0">
                <a:latin typeface="Arial" pitchFamily="34" charset="0"/>
                <a:ea typeface="宋体" pitchFamily="2" charset="-122"/>
              </a:rPr>
              <a:t>it manage the computer system resources</a:t>
            </a:r>
            <a:endParaRPr lang="zh-CN" altLang="en-US" smtClean="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mtClean="0"/>
              <a:t>Summary</a:t>
            </a:r>
            <a:endParaRPr lang="zh-CN" altLang="en-US" smtClean="0"/>
          </a:p>
        </p:txBody>
      </p:sp>
      <p:sp>
        <p:nvSpPr>
          <p:cNvPr id="94211" name="Rectangle 3"/>
          <p:cNvSpPr>
            <a:spLocks noGrp="1" noChangeArrowheads="1"/>
          </p:cNvSpPr>
          <p:nvPr>
            <p:ph idx="1"/>
          </p:nvPr>
        </p:nvSpPr>
        <p:spPr/>
        <p:txBody>
          <a:bodyPr/>
          <a:lstStyle/>
          <a:p>
            <a:r>
              <a:rPr lang="en-US" altLang="zh-CN" sz="2000" dirty="0">
                <a:latin typeface="Arial" pitchFamily="34" charset="0"/>
              </a:rPr>
              <a:t>batch system(</a:t>
            </a:r>
            <a:r>
              <a:rPr lang="zh-CN" altLang="en-US" sz="2000" dirty="0">
                <a:latin typeface="Arial" pitchFamily="34" charset="0"/>
              </a:rPr>
              <a:t>批处理系统</a:t>
            </a:r>
            <a:r>
              <a:rPr lang="en-US" altLang="zh-CN" sz="2000" dirty="0">
                <a:latin typeface="Arial" pitchFamily="34" charset="0"/>
              </a:rPr>
              <a:t>) </a:t>
            </a:r>
            <a:r>
              <a:rPr lang="zh-CN" altLang="en-US" sz="2000" dirty="0">
                <a:latin typeface="Arial" pitchFamily="34" charset="0"/>
              </a:rPr>
              <a:t>、</a:t>
            </a:r>
            <a:r>
              <a:rPr lang="en-US" altLang="zh-CN" sz="2000" dirty="0">
                <a:latin typeface="Arial" pitchFamily="34" charset="0"/>
              </a:rPr>
              <a:t>time-sharing system </a:t>
            </a:r>
            <a:r>
              <a:rPr lang="zh-CN" altLang="en-US" sz="2000" dirty="0">
                <a:latin typeface="Arial" pitchFamily="34" charset="0"/>
              </a:rPr>
              <a:t>（分时系统）、</a:t>
            </a:r>
            <a:r>
              <a:rPr lang="en-US" altLang="zh-CN" sz="2000" dirty="0">
                <a:latin typeface="Arial" pitchFamily="34" charset="0"/>
              </a:rPr>
              <a:t>real-time system </a:t>
            </a:r>
            <a:r>
              <a:rPr lang="zh-CN" altLang="en-US" sz="2000" dirty="0">
                <a:latin typeface="Arial" pitchFamily="34" charset="0"/>
              </a:rPr>
              <a:t>（实时系统）</a:t>
            </a:r>
          </a:p>
          <a:p>
            <a:r>
              <a:rPr lang="en-US" altLang="zh-CN" sz="2000" dirty="0">
                <a:latin typeface="Arial" pitchFamily="34" charset="0"/>
              </a:rPr>
              <a:t>interrupt</a:t>
            </a:r>
            <a:r>
              <a:rPr lang="zh-CN" altLang="en-US" sz="2000" dirty="0">
                <a:latin typeface="Arial" pitchFamily="34" charset="0"/>
              </a:rPr>
              <a:t>（中断）、</a:t>
            </a:r>
            <a:r>
              <a:rPr lang="en-US" altLang="zh-CN" sz="2000" dirty="0">
                <a:latin typeface="Arial" pitchFamily="34" charset="0"/>
              </a:rPr>
              <a:t>trap</a:t>
            </a:r>
            <a:r>
              <a:rPr lang="zh-CN" altLang="en-US" sz="2000" dirty="0">
                <a:latin typeface="Arial" pitchFamily="34" charset="0"/>
              </a:rPr>
              <a:t>（陷入）</a:t>
            </a:r>
          </a:p>
          <a:p>
            <a:r>
              <a:rPr lang="en-US" altLang="zh-CN" sz="2000" dirty="0">
                <a:latin typeface="Arial" pitchFamily="34" charset="0"/>
              </a:rPr>
              <a:t>kernel</a:t>
            </a:r>
            <a:r>
              <a:rPr lang="zh-CN" altLang="en-US" sz="2000" dirty="0">
                <a:latin typeface="Arial" pitchFamily="34" charset="0"/>
              </a:rPr>
              <a:t>（内核）、</a:t>
            </a:r>
            <a:r>
              <a:rPr lang="en-US" altLang="zh-CN" sz="2000" dirty="0">
                <a:latin typeface="Arial" pitchFamily="34" charset="0"/>
              </a:rPr>
              <a:t>microkernel</a:t>
            </a:r>
            <a:r>
              <a:rPr lang="zh-CN" altLang="en-US" sz="2000" dirty="0">
                <a:latin typeface="Arial" pitchFamily="34" charset="0"/>
              </a:rPr>
              <a:t>（微内核）、</a:t>
            </a:r>
            <a:r>
              <a:rPr lang="en-US" altLang="zh-CN" sz="2000" dirty="0">
                <a:latin typeface="Arial" pitchFamily="34" charset="0"/>
              </a:rPr>
              <a:t>monolithic kernel</a:t>
            </a:r>
            <a:r>
              <a:rPr lang="zh-CN" altLang="en-US" sz="2000" dirty="0">
                <a:latin typeface="Arial" pitchFamily="34" charset="0"/>
              </a:rPr>
              <a:t>（单内核）</a:t>
            </a:r>
          </a:p>
          <a:p>
            <a:r>
              <a:rPr lang="en-US" altLang="zh-CN" sz="2000" dirty="0">
                <a:latin typeface="Arial" pitchFamily="34" charset="0"/>
              </a:rPr>
              <a:t>multiprogramming</a:t>
            </a:r>
            <a:r>
              <a:rPr lang="zh-CN" altLang="en-US" sz="2000" dirty="0">
                <a:latin typeface="Arial" pitchFamily="34" charset="0"/>
              </a:rPr>
              <a:t>（多道程序设计）</a:t>
            </a:r>
          </a:p>
          <a:p>
            <a:r>
              <a:rPr lang="en-US" altLang="zh-CN" sz="2000" dirty="0">
                <a:latin typeface="Arial" pitchFamily="34" charset="0"/>
              </a:rPr>
              <a:t>privileged instruction</a:t>
            </a:r>
            <a:r>
              <a:rPr lang="zh-CN" altLang="en-US" sz="2000" dirty="0">
                <a:latin typeface="Arial" pitchFamily="34" charset="0"/>
              </a:rPr>
              <a:t>（特权指令）</a:t>
            </a:r>
          </a:p>
          <a:p>
            <a:r>
              <a:rPr lang="en-US" altLang="zh-CN" sz="2000" dirty="0">
                <a:latin typeface="Arial" pitchFamily="34" charset="0"/>
              </a:rPr>
              <a:t>kernel mode</a:t>
            </a:r>
            <a:r>
              <a:rPr lang="zh-CN" altLang="en-US" sz="2000" dirty="0">
                <a:latin typeface="Arial" pitchFamily="34" charset="0"/>
              </a:rPr>
              <a:t>（内核模式）、</a:t>
            </a:r>
            <a:r>
              <a:rPr lang="en-US" altLang="zh-CN" sz="2000" dirty="0">
                <a:latin typeface="Arial" pitchFamily="34" charset="0"/>
              </a:rPr>
              <a:t>user mode</a:t>
            </a:r>
            <a:r>
              <a:rPr lang="zh-CN" altLang="en-US" sz="2000" dirty="0">
                <a:latin typeface="Arial" pitchFamily="34" charset="0"/>
              </a:rPr>
              <a:t>（用户模式）</a:t>
            </a:r>
          </a:p>
          <a:p>
            <a:r>
              <a:rPr lang="en-US" altLang="zh-CN" sz="2000" dirty="0">
                <a:latin typeface="Arial" pitchFamily="34" charset="0"/>
              </a:rPr>
              <a:t>symmetric multiprocessing</a:t>
            </a:r>
            <a:r>
              <a:rPr lang="zh-CN" altLang="en-US" sz="2000" dirty="0">
                <a:latin typeface="Arial" pitchFamily="34" charset="0"/>
              </a:rPr>
              <a:t>（</a:t>
            </a:r>
            <a:r>
              <a:rPr lang="en-US" altLang="zh-CN" sz="2000" dirty="0">
                <a:latin typeface="Arial" pitchFamily="34" charset="0"/>
              </a:rPr>
              <a:t>SMP </a:t>
            </a:r>
            <a:r>
              <a:rPr lang="zh-CN" altLang="en-US" sz="2000" dirty="0">
                <a:latin typeface="Arial" pitchFamily="34" charset="0"/>
              </a:rPr>
              <a:t>对称多处理器）</a:t>
            </a:r>
          </a:p>
          <a:p>
            <a:r>
              <a:rPr lang="en-US" altLang="zh-CN" sz="2000" dirty="0">
                <a:latin typeface="Arial" pitchFamily="34" charset="0"/>
              </a:rPr>
              <a:t>swapping</a:t>
            </a:r>
            <a:r>
              <a:rPr lang="zh-CN" altLang="en-US" sz="2000" dirty="0">
                <a:latin typeface="Arial" pitchFamily="34" charset="0"/>
              </a:rPr>
              <a:t>（交换）</a:t>
            </a:r>
          </a:p>
          <a:p>
            <a:r>
              <a:rPr lang="en-US" altLang="zh-CN" sz="2000" dirty="0">
                <a:latin typeface="Arial" pitchFamily="34" charset="0"/>
              </a:rPr>
              <a:t>system call</a:t>
            </a:r>
            <a:r>
              <a:rPr lang="zh-CN" altLang="en-US" sz="2000" dirty="0">
                <a:latin typeface="Arial" pitchFamily="34" charset="0"/>
              </a:rPr>
              <a:t>（系统调用）</a:t>
            </a:r>
            <a:endParaRPr lang="en-US" altLang="zh-CN" sz="2000" dirty="0">
              <a:latin typeface="Arial" pitchFamily="34" charset="0"/>
            </a:endParaRPr>
          </a:p>
          <a:p>
            <a:r>
              <a:rPr lang="en-US" altLang="zh-CN" dirty="0">
                <a:solidFill>
                  <a:srgbClr val="FF3300"/>
                </a:solidFill>
              </a:rPr>
              <a:t>Cloud </a:t>
            </a:r>
            <a:r>
              <a:rPr lang="en-US" altLang="zh-CN" dirty="0" smtClean="0">
                <a:solidFill>
                  <a:srgbClr val="FF3300"/>
                </a:solidFill>
              </a:rPr>
              <a:t>Computing </a:t>
            </a:r>
            <a:r>
              <a:rPr lang="zh-CN" altLang="en-US" dirty="0" smtClean="0">
                <a:solidFill>
                  <a:srgbClr val="FF3300"/>
                </a:solidFill>
              </a:rPr>
              <a:t>（</a:t>
            </a:r>
            <a:r>
              <a:rPr lang="zh-CN" altLang="en-US" dirty="0" smtClean="0">
                <a:solidFill>
                  <a:srgbClr val="FF0000"/>
                </a:solidFill>
                <a:latin typeface="Arial" pitchFamily="34" charset="0"/>
              </a:rPr>
              <a:t>云计算）</a:t>
            </a:r>
          </a:p>
          <a:p>
            <a:pPr eaLnBrk="1" hangingPunct="1"/>
            <a:endParaRPr lang="zh-CN" altLang="en-US" sz="2000" dirty="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mtClean="0"/>
              <a:t>Homework</a:t>
            </a:r>
          </a:p>
        </p:txBody>
      </p:sp>
      <p:sp>
        <p:nvSpPr>
          <p:cNvPr id="95235" name="Rectangle 3"/>
          <p:cNvSpPr>
            <a:spLocks noGrp="1" noChangeArrowheads="1"/>
          </p:cNvSpPr>
          <p:nvPr>
            <p:ph idx="1"/>
          </p:nvPr>
        </p:nvSpPr>
        <p:spPr>
          <a:xfrm>
            <a:off x="810224" y="617731"/>
            <a:ext cx="10772176" cy="4530725"/>
          </a:xfrm>
        </p:spPr>
        <p:txBody>
          <a:bodyPr/>
          <a:lstStyle/>
          <a:p>
            <a:pPr eaLnBrk="1" hangingPunct="1"/>
            <a:endParaRPr lang="zh-CN" altLang="en-US" sz="1800" dirty="0">
              <a:latin typeface="Arial" pitchFamily="34" charset="0"/>
              <a:ea typeface="宋体" pitchFamily="2" charset="-122"/>
            </a:endParaRPr>
          </a:p>
          <a:p>
            <a:pPr eaLnBrk="1" hangingPunct="1"/>
            <a:r>
              <a:rPr lang="zh-CN" altLang="en-US" dirty="0">
                <a:solidFill>
                  <a:srgbClr val="FF3300"/>
                </a:solidFill>
                <a:latin typeface="Arial" pitchFamily="34" charset="0"/>
                <a:ea typeface="宋体" pitchFamily="2" charset="-122"/>
              </a:rPr>
              <a:t>书后习题</a:t>
            </a:r>
            <a:r>
              <a:rPr lang="en-US" altLang="zh-CN" dirty="0" smtClean="0">
                <a:solidFill>
                  <a:srgbClr val="FF3300"/>
                </a:solidFill>
                <a:latin typeface="Arial" pitchFamily="34" charset="0"/>
                <a:ea typeface="宋体" pitchFamily="2" charset="-122"/>
              </a:rPr>
              <a:t>1.4</a:t>
            </a:r>
            <a:r>
              <a:rPr lang="zh-CN" altLang="en-US" dirty="0" smtClean="0">
                <a:solidFill>
                  <a:srgbClr val="FF3300"/>
                </a:solidFill>
                <a:latin typeface="Arial" pitchFamily="34" charset="0"/>
                <a:ea typeface="宋体" pitchFamily="2" charset="-122"/>
              </a:rPr>
              <a:t>，</a:t>
            </a:r>
            <a:r>
              <a:rPr lang="en-US" altLang="zh-CN" dirty="0" smtClean="0">
                <a:solidFill>
                  <a:srgbClr val="FF3300"/>
                </a:solidFill>
                <a:latin typeface="Arial" pitchFamily="34" charset="0"/>
                <a:ea typeface="宋体" pitchFamily="2" charset="-122"/>
              </a:rPr>
              <a:t>1.17</a:t>
            </a: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smtClean="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smtClean="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smtClean="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smtClean="0">
              <a:solidFill>
                <a:srgbClr val="FF3300"/>
              </a:solidFill>
              <a:latin typeface="Arial" pitchFamily="34" charset="0"/>
              <a:ea typeface="宋体" pitchFamily="2" charset="-122"/>
            </a:endParaRPr>
          </a:p>
          <a:p>
            <a:pPr marL="342900" lvl="1" indent="-342900" eaLnBrk="1" hangingPunct="1">
              <a:buClr>
                <a:srgbClr val="993300"/>
              </a:buClr>
              <a:buSzPct val="90000"/>
              <a:buFont typeface="Monotype Sorts" pitchFamily="2" charset="2"/>
              <a:buChar char="n"/>
            </a:pPr>
            <a:r>
              <a:rPr lang="en-US" altLang="zh-CN" dirty="0">
                <a:solidFill>
                  <a:srgbClr val="FF3300"/>
                </a:solidFill>
                <a:latin typeface="Arial" pitchFamily="34" charset="0"/>
                <a:ea typeface="宋体" pitchFamily="2" charset="-122"/>
              </a:rPr>
              <a:t>9</a:t>
            </a:r>
            <a:r>
              <a:rPr lang="zh-CN" altLang="en-US" dirty="0">
                <a:solidFill>
                  <a:srgbClr val="FF3300"/>
                </a:solidFill>
                <a:latin typeface="Arial" pitchFamily="34" charset="0"/>
                <a:ea typeface="宋体" pitchFamily="2" charset="-122"/>
              </a:rPr>
              <a:t>月</a:t>
            </a:r>
            <a:r>
              <a:rPr lang="en-US" altLang="zh-CN" dirty="0" smtClean="0">
                <a:solidFill>
                  <a:srgbClr val="FF3300"/>
                </a:solidFill>
                <a:latin typeface="Arial" pitchFamily="34" charset="0"/>
                <a:ea typeface="宋体" pitchFamily="2" charset="-122"/>
              </a:rPr>
              <a:t>25</a:t>
            </a:r>
            <a:r>
              <a:rPr lang="zh-CN" altLang="en-US" dirty="0" smtClean="0">
                <a:solidFill>
                  <a:srgbClr val="FF3300"/>
                </a:solidFill>
                <a:latin typeface="Arial" pitchFamily="34" charset="0"/>
                <a:ea typeface="宋体" pitchFamily="2" charset="-122"/>
              </a:rPr>
              <a:t>日</a:t>
            </a:r>
            <a:r>
              <a:rPr lang="zh-CN" altLang="en-US" dirty="0">
                <a:solidFill>
                  <a:srgbClr val="FF3300"/>
                </a:solidFill>
                <a:latin typeface="Arial" pitchFamily="34" charset="0"/>
                <a:ea typeface="宋体" pitchFamily="2" charset="-122"/>
              </a:rPr>
              <a:t>晚上</a:t>
            </a:r>
            <a:r>
              <a:rPr lang="en-US" altLang="zh-CN" dirty="0">
                <a:solidFill>
                  <a:srgbClr val="FF3300"/>
                </a:solidFill>
                <a:latin typeface="Arial" pitchFamily="34" charset="0"/>
                <a:ea typeface="宋体" pitchFamily="2" charset="-122"/>
              </a:rPr>
              <a:t>12</a:t>
            </a:r>
            <a:r>
              <a:rPr lang="zh-CN" altLang="en-US" dirty="0">
                <a:solidFill>
                  <a:srgbClr val="FF3300"/>
                </a:solidFill>
                <a:latin typeface="Arial" pitchFamily="34" charset="0"/>
                <a:ea typeface="宋体" pitchFamily="2" charset="-122"/>
              </a:rPr>
              <a:t>点前发邮件给</a:t>
            </a:r>
            <a:r>
              <a:rPr lang="en-US" altLang="zh-CN" dirty="0">
                <a:solidFill>
                  <a:srgbClr val="FF3300"/>
                </a:solidFill>
                <a:latin typeface="Arial" pitchFamily="34" charset="0"/>
                <a:ea typeface="宋体" pitchFamily="2" charset="-122"/>
              </a:rPr>
              <a:t>TA</a:t>
            </a:r>
            <a:r>
              <a:rPr lang="zh-CN" altLang="en-US" dirty="0" smtClean="0">
                <a:solidFill>
                  <a:srgbClr val="FF3300"/>
                </a:solidFill>
                <a:latin typeface="Arial" pitchFamily="34" charset="0"/>
                <a:ea typeface="宋体" pitchFamily="2" charset="-122"/>
              </a:rPr>
              <a:t>（刘瑞峰，</a:t>
            </a:r>
            <a:r>
              <a:rPr lang="en-US" altLang="zh-CN" dirty="0">
                <a:solidFill>
                  <a:srgbClr val="FF3300"/>
                </a:solidFill>
                <a:latin typeface="Arial" pitchFamily="34" charset="0"/>
                <a:ea typeface="宋体" pitchFamily="2" charset="-122"/>
                <a:sym typeface="Times New Roman" panose="02020603050405020304" pitchFamily="18" charset="0"/>
              </a:rPr>
              <a:t>22021258@zju.edu.cn</a:t>
            </a:r>
            <a:r>
              <a:rPr lang="zh-CN" altLang="en-US" dirty="0">
                <a:solidFill>
                  <a:srgbClr val="FF3300"/>
                </a:solidFill>
                <a:latin typeface="Arial" pitchFamily="34" charset="0"/>
                <a:ea typeface="宋体" pitchFamily="2" charset="-122"/>
              </a:rPr>
              <a:t>）</a:t>
            </a:r>
            <a:endParaRPr lang="zh-CN" altLang="en-US" dirty="0">
              <a:solidFill>
                <a:srgbClr val="FF3300"/>
              </a:solidFill>
              <a:latin typeface="Arial" pitchFamily="34" charset="0"/>
              <a:ea typeface="宋体" pitchFamily="2" charset="-122"/>
            </a:endParaRPr>
          </a:p>
          <a:p>
            <a:pPr lvl="1" eaLnBrk="1" hangingPunct="1"/>
            <a:r>
              <a:rPr lang="zh-CN" altLang="en-US" dirty="0">
                <a:solidFill>
                  <a:srgbClr val="FF3300"/>
                </a:solidFill>
                <a:latin typeface="Arial" pitchFamily="34" charset="0"/>
                <a:ea typeface="宋体" pitchFamily="2" charset="-122"/>
              </a:rPr>
              <a:t>文件名以“学</a:t>
            </a:r>
            <a:r>
              <a:rPr lang="zh-CN" altLang="en-US" dirty="0" smtClean="0">
                <a:solidFill>
                  <a:srgbClr val="FF3300"/>
                </a:solidFill>
                <a:latin typeface="Arial" pitchFamily="34" charset="0"/>
                <a:ea typeface="宋体" pitchFamily="2" charset="-122"/>
              </a:rPr>
              <a:t>号</a:t>
            </a:r>
            <a:r>
              <a:rPr lang="en-US" altLang="zh-CN" dirty="0" smtClean="0">
                <a:solidFill>
                  <a:srgbClr val="FF3300"/>
                </a:solidFill>
                <a:latin typeface="Arial" pitchFamily="34" charset="0"/>
                <a:ea typeface="宋体" pitchFamily="2" charset="-122"/>
              </a:rPr>
              <a:t>-</a:t>
            </a:r>
            <a:r>
              <a:rPr lang="zh-CN" altLang="en-US" dirty="0" smtClean="0">
                <a:solidFill>
                  <a:srgbClr val="FF3300"/>
                </a:solidFill>
                <a:latin typeface="Arial" pitchFamily="34" charset="0"/>
                <a:ea typeface="宋体" pitchFamily="2" charset="-122"/>
              </a:rPr>
              <a:t>姓名</a:t>
            </a:r>
            <a:r>
              <a:rPr lang="en-US" altLang="zh-CN" dirty="0" smtClean="0">
                <a:solidFill>
                  <a:srgbClr val="FF3300"/>
                </a:solidFill>
                <a:latin typeface="Arial" pitchFamily="34" charset="0"/>
                <a:ea typeface="宋体" pitchFamily="2" charset="-122"/>
              </a:rPr>
              <a:t>-</a:t>
            </a:r>
            <a:r>
              <a:rPr lang="zh-CN" altLang="en-US" dirty="0" smtClean="0">
                <a:solidFill>
                  <a:srgbClr val="FF3300"/>
                </a:solidFill>
                <a:latin typeface="Arial" pitchFamily="34" charset="0"/>
                <a:ea typeface="宋体" pitchFamily="2" charset="-122"/>
              </a:rPr>
              <a:t>作业</a:t>
            </a:r>
            <a:r>
              <a:rPr lang="en-US" altLang="zh-CN" dirty="0" smtClean="0">
                <a:solidFill>
                  <a:srgbClr val="FF3300"/>
                </a:solidFill>
                <a:latin typeface="Arial" pitchFamily="34" charset="0"/>
                <a:ea typeface="宋体" pitchFamily="2" charset="-122"/>
              </a:rPr>
              <a:t>x</a:t>
            </a:r>
            <a:r>
              <a:rPr lang="zh-CN" altLang="en-US" dirty="0" smtClean="0">
                <a:solidFill>
                  <a:srgbClr val="FF3300"/>
                </a:solidFill>
                <a:latin typeface="Arial" pitchFamily="34" charset="0"/>
                <a:ea typeface="宋体" pitchFamily="2" charset="-122"/>
              </a:rPr>
              <a:t>”命名，例如“</a:t>
            </a:r>
            <a:r>
              <a:rPr lang="en-US" altLang="zh-CN" dirty="0">
                <a:solidFill>
                  <a:srgbClr val="FF3300"/>
                </a:solidFill>
                <a:latin typeface="Arial" pitchFamily="34" charset="0"/>
                <a:ea typeface="宋体" pitchFamily="2" charset="-122"/>
              </a:rPr>
              <a:t>3170100000-</a:t>
            </a:r>
            <a:r>
              <a:rPr lang="zh-CN" altLang="en-US" dirty="0">
                <a:solidFill>
                  <a:srgbClr val="FF3300"/>
                </a:solidFill>
                <a:latin typeface="Arial" pitchFamily="34" charset="0"/>
                <a:ea typeface="宋体" pitchFamily="2" charset="-122"/>
              </a:rPr>
              <a:t>张三</a:t>
            </a:r>
            <a:r>
              <a:rPr lang="en-US" altLang="zh-CN" dirty="0" smtClean="0">
                <a:solidFill>
                  <a:srgbClr val="FF3300"/>
                </a:solidFill>
                <a:latin typeface="Arial" pitchFamily="34" charset="0"/>
                <a:ea typeface="宋体" pitchFamily="2" charset="-122"/>
              </a:rPr>
              <a:t>-</a:t>
            </a:r>
            <a:r>
              <a:rPr lang="zh-CN" altLang="en-US" dirty="0" smtClean="0">
                <a:solidFill>
                  <a:srgbClr val="FF3300"/>
                </a:solidFill>
                <a:latin typeface="Arial" pitchFamily="34" charset="0"/>
                <a:ea typeface="宋体" pitchFamily="2" charset="-122"/>
              </a:rPr>
              <a:t>作业</a:t>
            </a:r>
            <a:r>
              <a:rPr lang="en-US" altLang="zh-CN" dirty="0" smtClean="0">
                <a:solidFill>
                  <a:srgbClr val="FF3300"/>
                </a:solidFill>
                <a:latin typeface="Arial" pitchFamily="34" charset="0"/>
                <a:ea typeface="宋体" pitchFamily="2" charset="-122"/>
              </a:rPr>
              <a:t>1</a:t>
            </a:r>
            <a:r>
              <a:rPr lang="zh-CN" altLang="en-US" dirty="0" smtClean="0">
                <a:solidFill>
                  <a:srgbClr val="FF3300"/>
                </a:solidFill>
                <a:latin typeface="Arial" pitchFamily="34" charset="0"/>
                <a:ea typeface="宋体" pitchFamily="2" charset="-122"/>
              </a:rPr>
              <a:t>”</a:t>
            </a:r>
            <a:endParaRPr lang="en-US" altLang="zh-CN" dirty="0">
              <a:solidFill>
                <a:srgbClr val="FF3300"/>
              </a:solidFill>
              <a:latin typeface="Arial" pitchFamily="34" charset="0"/>
              <a:ea typeface="宋体" pitchFamily="2" charset="-122"/>
            </a:endParaRPr>
          </a:p>
          <a:p>
            <a:pPr eaLnBrk="1" hangingPunct="1"/>
            <a:endParaRPr lang="zh-CN" altLang="en-US" dirty="0" smtClean="0">
              <a:solidFill>
                <a:srgbClr val="FF3300"/>
              </a:solidFill>
              <a:latin typeface="Arial" pitchFamily="34" charset="0"/>
              <a:ea typeface="宋体" pitchFamily="2" charset="-122"/>
            </a:endParaRPr>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1081" y="1508246"/>
            <a:ext cx="7588189" cy="197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6657" y="2353219"/>
            <a:ext cx="6479850" cy="313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ctrTitle"/>
          </p:nvPr>
        </p:nvSpPr>
        <p:spPr/>
        <p:txBody>
          <a:bodyPr/>
          <a:lstStyle/>
          <a:p>
            <a:pPr eaLnBrk="1" hangingPunct="1"/>
            <a:r>
              <a:rPr lang="en-US" altLang="zh-CN" smtClean="0"/>
              <a:t>End of Chapter 1</a:t>
            </a: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smtClean="0"/>
              <a:t>What Operating System Do? </a:t>
            </a:r>
          </a:p>
        </p:txBody>
      </p:sp>
      <p:sp>
        <p:nvSpPr>
          <p:cNvPr id="8195" name="Rectangle 3"/>
          <p:cNvSpPr>
            <a:spLocks noGrp="1" noChangeArrowheads="1"/>
          </p:cNvSpPr>
          <p:nvPr>
            <p:ph idx="1"/>
          </p:nvPr>
        </p:nvSpPr>
        <p:spPr/>
        <p:txBody>
          <a:bodyPr/>
          <a:lstStyle/>
          <a:p>
            <a:pPr eaLnBrk="1" hangingPunct="1"/>
            <a:r>
              <a:rPr lang="en-US" altLang="zh-CN" sz="2400" dirty="0">
                <a:solidFill>
                  <a:srgbClr val="FF3300"/>
                </a:solidFill>
                <a:latin typeface="Arial" pitchFamily="34" charset="0"/>
                <a:ea typeface="宋体" pitchFamily="2" charset="-122"/>
              </a:rPr>
              <a:t>A program</a:t>
            </a:r>
            <a:r>
              <a:rPr lang="en-US" altLang="zh-CN" sz="2400" dirty="0">
                <a:solidFill>
                  <a:srgbClr val="0000CC"/>
                </a:solidFill>
                <a:latin typeface="Arial" pitchFamily="34" charset="0"/>
                <a:ea typeface="宋体" pitchFamily="2" charset="-122"/>
              </a:rPr>
              <a:t> that acts as an intermediary between a user of a computer and the computer hardware</a:t>
            </a:r>
            <a:r>
              <a:rPr lang="en-US" altLang="zh-CN" sz="2400" dirty="0">
                <a:latin typeface="Arial" pitchFamily="34" charset="0"/>
                <a:ea typeface="宋体" pitchFamily="2" charset="-122"/>
              </a:rPr>
              <a:t>.</a:t>
            </a:r>
          </a:p>
          <a:p>
            <a:pPr eaLnBrk="1" hangingPunct="1"/>
            <a:r>
              <a:rPr lang="en-US" altLang="zh-CN" sz="2400" dirty="0">
                <a:latin typeface="Arial" pitchFamily="34" charset="0"/>
                <a:ea typeface="宋体" pitchFamily="2" charset="-122"/>
              </a:rPr>
              <a:t>Operating system goals:</a:t>
            </a:r>
          </a:p>
          <a:p>
            <a:pPr lvl="1" eaLnBrk="1" hangingPunct="1"/>
            <a:r>
              <a:rPr lang="en-US" altLang="zh-CN" dirty="0" smtClean="0">
                <a:solidFill>
                  <a:srgbClr val="0000FF"/>
                </a:solidFill>
                <a:latin typeface="Arial" pitchFamily="34" charset="0"/>
                <a:ea typeface="宋体" pitchFamily="2" charset="-122"/>
              </a:rPr>
              <a:t>Execute user programs and make solving user problems easier</a:t>
            </a:r>
            <a:r>
              <a:rPr lang="en-US" altLang="zh-CN" dirty="0" smtClean="0">
                <a:latin typeface="Arial" pitchFamily="34" charset="0"/>
                <a:ea typeface="宋体" pitchFamily="2" charset="-122"/>
              </a:rPr>
              <a:t>.</a:t>
            </a:r>
          </a:p>
          <a:p>
            <a:pPr lvl="1" eaLnBrk="1" hangingPunct="1"/>
            <a:r>
              <a:rPr lang="en-US" altLang="zh-CN" dirty="0" smtClean="0">
                <a:latin typeface="Arial" pitchFamily="34" charset="0"/>
                <a:ea typeface="宋体" pitchFamily="2" charset="-122"/>
              </a:rPr>
              <a:t>Make the computer system </a:t>
            </a:r>
            <a:r>
              <a:rPr lang="en-US" altLang="zh-CN" dirty="0" smtClean="0">
                <a:solidFill>
                  <a:srgbClr val="FF0000"/>
                </a:solidFill>
                <a:latin typeface="Arial" pitchFamily="34" charset="0"/>
                <a:ea typeface="宋体" pitchFamily="2" charset="-122"/>
              </a:rPr>
              <a:t>convenient</a:t>
            </a:r>
            <a:r>
              <a:rPr lang="en-US" altLang="zh-CN" dirty="0" smtClean="0">
                <a:latin typeface="Arial" pitchFamily="34" charset="0"/>
                <a:ea typeface="宋体" pitchFamily="2" charset="-122"/>
              </a:rPr>
              <a:t> to use.</a:t>
            </a:r>
          </a:p>
          <a:p>
            <a:pPr lvl="1" eaLnBrk="1" hangingPunct="1"/>
            <a:r>
              <a:rPr lang="en-US" altLang="zh-CN" dirty="0" smtClean="0">
                <a:latin typeface="Arial" pitchFamily="34" charset="0"/>
                <a:ea typeface="宋体" pitchFamily="2" charset="-122"/>
              </a:rPr>
              <a:t>Use the computer hardware in an</a:t>
            </a:r>
            <a:r>
              <a:rPr lang="en-US" altLang="zh-CN" dirty="0" smtClean="0">
                <a:solidFill>
                  <a:srgbClr val="FF3300"/>
                </a:solidFill>
                <a:latin typeface="Arial" pitchFamily="34" charset="0"/>
                <a:ea typeface="宋体" pitchFamily="2" charset="-122"/>
              </a:rPr>
              <a:t> efficient</a:t>
            </a:r>
            <a:r>
              <a:rPr lang="en-US" altLang="zh-CN" dirty="0" smtClean="0">
                <a:latin typeface="Arial" pitchFamily="34" charset="0"/>
                <a:ea typeface="宋体" pitchFamily="2" charset="-122"/>
              </a:rPr>
              <a:t> manner.</a:t>
            </a:r>
          </a:p>
        </p:txBody>
      </p:sp>
      <p:grpSp>
        <p:nvGrpSpPr>
          <p:cNvPr id="8196" name="组合 11"/>
          <p:cNvGrpSpPr>
            <a:grpSpLocks/>
          </p:cNvGrpSpPr>
          <p:nvPr/>
        </p:nvGrpSpPr>
        <p:grpSpPr bwMode="auto">
          <a:xfrm>
            <a:off x="2917826" y="4789489"/>
            <a:ext cx="6513513" cy="1419225"/>
            <a:chOff x="1600200" y="4419600"/>
            <a:chExt cx="6858000" cy="1600200"/>
          </a:xfrm>
        </p:grpSpPr>
        <p:sp>
          <p:nvSpPr>
            <p:cNvPr id="8197" name="Rectangle 10"/>
            <p:cNvSpPr>
              <a:spLocks noChangeArrowheads="1"/>
            </p:cNvSpPr>
            <p:nvPr/>
          </p:nvSpPr>
          <p:spPr bwMode="auto">
            <a:xfrm>
              <a:off x="5334000" y="4419600"/>
              <a:ext cx="3124200" cy="16002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8198" name="Rectangle 9"/>
            <p:cNvSpPr>
              <a:spLocks noChangeArrowheads="1"/>
            </p:cNvSpPr>
            <p:nvPr/>
          </p:nvSpPr>
          <p:spPr bwMode="auto">
            <a:xfrm>
              <a:off x="1600200" y="4419600"/>
              <a:ext cx="1752600" cy="16002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graphicFrame>
          <p:nvGraphicFramePr>
            <p:cNvPr id="8199" name="Object 5"/>
            <p:cNvGraphicFramePr>
              <a:graphicFrameLocks noChangeAspect="1"/>
            </p:cNvGraphicFramePr>
            <p:nvPr/>
          </p:nvGraphicFramePr>
          <p:xfrm>
            <a:off x="2201863" y="4648200"/>
            <a:ext cx="693737" cy="968375"/>
          </p:xfrm>
          <a:graphic>
            <a:graphicData uri="http://schemas.openxmlformats.org/presentationml/2006/ole">
              <mc:AlternateContent xmlns:mc="http://schemas.openxmlformats.org/markup-compatibility/2006">
                <mc:Choice xmlns:v="urn:schemas-microsoft-com:vml" Requires="v">
                  <p:oleObj spid="_x0000_s8319" name="Visio" r:id="rId3" imgW="693811" imgH="968353" progId="Visio.Drawing.11">
                    <p:embed/>
                  </p:oleObj>
                </mc:Choice>
                <mc:Fallback>
                  <p:oleObj name="Visio" r:id="rId3" imgW="693811" imgH="968353"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863" y="4648200"/>
                          <a:ext cx="693737"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0" name="Text Box 5"/>
            <p:cNvSpPr txBox="1">
              <a:spLocks noChangeArrowheads="1"/>
            </p:cNvSpPr>
            <p:nvPr/>
          </p:nvSpPr>
          <p:spPr bwMode="auto">
            <a:xfrm>
              <a:off x="1752600" y="5562600"/>
              <a:ext cx="707519" cy="41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TW">
                  <a:ea typeface="PMingLiU" pitchFamily="18" charset="-120"/>
                </a:rPr>
                <a:t>User</a:t>
              </a:r>
            </a:p>
          </p:txBody>
        </p:sp>
        <p:pic>
          <p:nvPicPr>
            <p:cNvPr id="8201" name="Picture 6" descr="mother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4572000"/>
              <a:ext cx="21209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Rectangle 7"/>
            <p:cNvSpPr>
              <a:spLocks noChangeArrowheads="1"/>
            </p:cNvSpPr>
            <p:nvPr/>
          </p:nvSpPr>
          <p:spPr bwMode="auto">
            <a:xfrm>
              <a:off x="3352800" y="4419600"/>
              <a:ext cx="1981200" cy="1600200"/>
            </a:xfrm>
            <a:prstGeom prst="rect">
              <a:avLst/>
            </a:prstGeom>
            <a:solidFill>
              <a:srgbClr val="3399FF"/>
            </a:solidFill>
            <a:ln w="9525">
              <a:solidFill>
                <a:schemeClr val="tx1"/>
              </a:solidFill>
              <a:miter lim="800000"/>
              <a:headEnd/>
              <a:tailEnd/>
            </a:ln>
          </p:spPr>
          <p:txBody>
            <a:bodyPr wrap="none" anchor="ctr"/>
            <a:lstStyle/>
            <a:p>
              <a:r>
                <a:rPr lang="en-US" altLang="zh-TW" b="1">
                  <a:solidFill>
                    <a:schemeClr val="bg1"/>
                  </a:solidFill>
                  <a:ea typeface="PMingLiU" pitchFamily="18" charset="-120"/>
                </a:rPr>
                <a:t>Operating</a:t>
              </a:r>
            </a:p>
            <a:p>
              <a:r>
                <a:rPr lang="en-US" altLang="zh-TW" b="1">
                  <a:solidFill>
                    <a:schemeClr val="bg1"/>
                  </a:solidFill>
                  <a:ea typeface="PMingLiU" pitchFamily="18" charset="-120"/>
                </a:rPr>
                <a:t>System</a:t>
              </a:r>
            </a:p>
          </p:txBody>
        </p:sp>
        <p:sp>
          <p:nvSpPr>
            <p:cNvPr id="8203" name="Text Box 8"/>
            <p:cNvSpPr txBox="1">
              <a:spLocks noChangeArrowheads="1"/>
            </p:cNvSpPr>
            <p:nvPr/>
          </p:nvSpPr>
          <p:spPr bwMode="auto">
            <a:xfrm>
              <a:off x="7162800" y="5562600"/>
              <a:ext cx="1247609" cy="41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TW">
                  <a:ea typeface="PMingLiU" pitchFamily="18" charset="-120"/>
                </a:rPr>
                <a:t>Hardware</a:t>
              </a:r>
            </a:p>
          </p:txBody>
        </p:sp>
      </p:grpSp>
      <p:pic>
        <p:nvPicPr>
          <p:cNvPr id="12" name="图片 11"/>
          <p:cNvPicPr>
            <a:picLocks noChangeAspect="1"/>
          </p:cNvPicPr>
          <p:nvPr/>
        </p:nvPicPr>
        <p:blipFill>
          <a:blip r:embed="rId6"/>
          <a:stretch>
            <a:fillRect/>
          </a:stretch>
        </p:blipFill>
        <p:spPr>
          <a:xfrm>
            <a:off x="11204269" y="80165"/>
            <a:ext cx="909644" cy="485779"/>
          </a:xfrm>
          <a:prstGeom prst="rect">
            <a:avLst/>
          </a:prstGeom>
        </p:spPr>
      </p:pic>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Computer System Structure</a:t>
            </a:r>
          </a:p>
        </p:txBody>
      </p:sp>
      <p:sp>
        <p:nvSpPr>
          <p:cNvPr id="9219" name="Rectangle 3"/>
          <p:cNvSpPr>
            <a:spLocks noGrp="1" noChangeArrowheads="1"/>
          </p:cNvSpPr>
          <p:nvPr>
            <p:ph idx="1"/>
          </p:nvPr>
        </p:nvSpPr>
        <p:spPr/>
        <p:txBody>
          <a:bodyPr/>
          <a:lstStyle/>
          <a:p>
            <a:pPr eaLnBrk="1" hangingPunct="1"/>
            <a:r>
              <a:rPr lang="en-US" altLang="zh-CN" sz="2000" dirty="0">
                <a:latin typeface="Arial" pitchFamily="34" charset="0"/>
                <a:ea typeface="宋体" pitchFamily="2" charset="-122"/>
              </a:rPr>
              <a:t>Computer system can be divided into </a:t>
            </a:r>
            <a:r>
              <a:rPr lang="en-US" altLang="zh-CN" sz="2000" dirty="0">
                <a:solidFill>
                  <a:srgbClr val="FF0000"/>
                </a:solidFill>
                <a:latin typeface="Arial" pitchFamily="34" charset="0"/>
                <a:ea typeface="宋体" pitchFamily="2" charset="-122"/>
              </a:rPr>
              <a:t>four </a:t>
            </a:r>
            <a:r>
              <a:rPr lang="en-US" altLang="zh-CN" sz="2000" dirty="0">
                <a:latin typeface="Arial" pitchFamily="34" charset="0"/>
                <a:ea typeface="宋体" pitchFamily="2" charset="-122"/>
              </a:rPr>
              <a:t>components</a:t>
            </a:r>
          </a:p>
          <a:p>
            <a:pPr lvl="1" eaLnBrk="1" hangingPunct="1"/>
            <a:r>
              <a:rPr lang="en-US" altLang="zh-CN" sz="2000" dirty="0">
                <a:solidFill>
                  <a:srgbClr val="FF0000"/>
                </a:solidFill>
                <a:latin typeface="Arial" pitchFamily="34" charset="0"/>
                <a:ea typeface="宋体" pitchFamily="2" charset="-122"/>
              </a:rPr>
              <a:t>Hardware </a:t>
            </a:r>
            <a:r>
              <a:rPr lang="en-US" altLang="zh-CN" sz="2000" dirty="0">
                <a:latin typeface="Arial" pitchFamily="34" charset="0"/>
                <a:ea typeface="宋体" pitchFamily="2" charset="-122"/>
              </a:rPr>
              <a:t>– provides basic computing resources</a:t>
            </a:r>
          </a:p>
          <a:p>
            <a:pPr lvl="2" eaLnBrk="1" hangingPunct="1"/>
            <a:r>
              <a:rPr lang="en-US" altLang="zh-CN" dirty="0">
                <a:latin typeface="Arial" pitchFamily="34" charset="0"/>
                <a:ea typeface="宋体" pitchFamily="2" charset="-122"/>
              </a:rPr>
              <a:t>CPU, memory, I/O devices</a:t>
            </a:r>
          </a:p>
          <a:p>
            <a:pPr lvl="1" eaLnBrk="1" hangingPunct="1"/>
            <a:r>
              <a:rPr lang="en-US" altLang="zh-CN" sz="2000" dirty="0">
                <a:solidFill>
                  <a:srgbClr val="FF0000"/>
                </a:solidFill>
                <a:latin typeface="Arial" pitchFamily="34" charset="0"/>
                <a:ea typeface="宋体" pitchFamily="2" charset="-122"/>
              </a:rPr>
              <a:t>Operating system</a:t>
            </a:r>
          </a:p>
          <a:p>
            <a:pPr lvl="2" eaLnBrk="1" hangingPunct="1"/>
            <a:r>
              <a:rPr lang="en-US" altLang="zh-CN" dirty="0">
                <a:latin typeface="Arial" pitchFamily="34" charset="0"/>
                <a:ea typeface="宋体" pitchFamily="2" charset="-122"/>
              </a:rPr>
              <a:t>Controls and coordinates use of hardware among various applications and users</a:t>
            </a:r>
          </a:p>
          <a:p>
            <a:pPr lvl="1" eaLnBrk="1" hangingPunct="1"/>
            <a:r>
              <a:rPr lang="en-US" altLang="zh-CN" sz="2000" dirty="0">
                <a:solidFill>
                  <a:srgbClr val="FF0000"/>
                </a:solidFill>
                <a:latin typeface="Arial" pitchFamily="34" charset="0"/>
                <a:ea typeface="宋体" pitchFamily="2" charset="-122"/>
              </a:rPr>
              <a:t>Application programs</a:t>
            </a:r>
            <a:r>
              <a:rPr lang="en-US" altLang="zh-CN" sz="2000" dirty="0">
                <a:latin typeface="Arial" pitchFamily="34" charset="0"/>
                <a:ea typeface="宋体" pitchFamily="2" charset="-122"/>
              </a:rPr>
              <a:t> – define the ways in which the system resources are used to solve the computing problems of the users</a:t>
            </a:r>
          </a:p>
          <a:p>
            <a:pPr lvl="2" eaLnBrk="1" hangingPunct="1"/>
            <a:r>
              <a:rPr lang="en-US" altLang="zh-CN" dirty="0">
                <a:latin typeface="Arial" pitchFamily="34" charset="0"/>
                <a:ea typeface="宋体" pitchFamily="2" charset="-122"/>
              </a:rPr>
              <a:t>Word processors, compilers, web browsers, database systems, video games</a:t>
            </a:r>
          </a:p>
          <a:p>
            <a:pPr lvl="1" eaLnBrk="1" hangingPunct="1"/>
            <a:r>
              <a:rPr lang="en-US" altLang="zh-CN" sz="2000" dirty="0">
                <a:solidFill>
                  <a:srgbClr val="FF0000"/>
                </a:solidFill>
                <a:latin typeface="Arial" pitchFamily="34" charset="0"/>
                <a:ea typeface="宋体" pitchFamily="2" charset="-122"/>
              </a:rPr>
              <a:t>Users</a:t>
            </a:r>
          </a:p>
          <a:p>
            <a:pPr lvl="2" eaLnBrk="1" hangingPunct="1"/>
            <a:r>
              <a:rPr lang="en-US" altLang="zh-CN" dirty="0">
                <a:latin typeface="Arial" pitchFamily="34" charset="0"/>
                <a:ea typeface="宋体" pitchFamily="2" charset="-122"/>
              </a:rPr>
              <a:t>People, machines, other computers</a:t>
            </a:r>
          </a:p>
        </p:txBody>
      </p:sp>
      <p:pic>
        <p:nvPicPr>
          <p:cNvPr id="4" name="Picture 5" descr="MCj043573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0789" y="4528968"/>
            <a:ext cx="16129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4371" y="996189"/>
            <a:ext cx="3019208" cy="189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2800"/>
              <a:t>Four Components of a Computer System</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345" y="1246741"/>
            <a:ext cx="7631114" cy="478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3"/>
          <p:cNvSpPr>
            <a:spLocks noGrp="1"/>
          </p:cNvSpPr>
          <p:nvPr>
            <p:ph idx="1"/>
          </p:nvPr>
        </p:nvSpPr>
        <p:spPr/>
        <p:txBody>
          <a:bodyPr/>
          <a:lstStyle/>
          <a:p>
            <a:pPr marL="0" indent="0">
              <a:buNone/>
            </a:pPr>
            <a:endParaRPr lang="zh-CN" altLang="en-US" dirty="0"/>
          </a:p>
        </p:txBody>
      </p:sp>
    </p:spTree>
    <p:extLst>
      <p:ext uri="{BB962C8B-B14F-4D97-AF65-F5344CB8AC3E}">
        <p14:creationId xmlns:p14="http://schemas.microsoft.com/office/powerpoint/2010/main" val="2046627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defRPr/>
            </a:pPr>
            <a:r>
              <a:rPr lang="en-US" altLang="zh-CN" dirty="0" smtClean="0">
                <a:latin typeface="Times New Roman" pitchFamily="18" charset="0"/>
              </a:rPr>
              <a:t> </a:t>
            </a:r>
            <a:r>
              <a:rPr lang="en-US" altLang="zh-CN" dirty="0">
                <a:latin typeface="+mn-lt"/>
                <a:ea typeface="楷体" pitchFamily="49" charset="-122"/>
              </a:rPr>
              <a:t>What </a:t>
            </a:r>
            <a:r>
              <a:rPr lang="en-US" altLang="zh-CN" dirty="0" smtClean="0">
                <a:latin typeface="+mn-lt"/>
                <a:ea typeface="楷体" pitchFamily="49" charset="-122"/>
              </a:rPr>
              <a:t>is Operating </a:t>
            </a:r>
            <a:r>
              <a:rPr lang="en-US" altLang="zh-CN" dirty="0">
                <a:latin typeface="+mn-lt"/>
                <a:ea typeface="楷体" pitchFamily="49" charset="-122"/>
              </a:rPr>
              <a:t>System ?</a:t>
            </a:r>
            <a:endParaRPr lang="en-US" altLang="zh-CN" sz="2000" dirty="0">
              <a:latin typeface="+mn-lt"/>
              <a:ea typeface="楷体" pitchFamily="49" charset="-122"/>
            </a:endParaRPr>
          </a:p>
        </p:txBody>
      </p:sp>
      <p:sp>
        <p:nvSpPr>
          <p:cNvPr id="17411" name="Rectangle 3"/>
          <p:cNvSpPr>
            <a:spLocks noGrp="1" noChangeArrowheads="1"/>
          </p:cNvSpPr>
          <p:nvPr>
            <p:ph idx="1"/>
          </p:nvPr>
        </p:nvSpPr>
        <p:spPr/>
        <p:txBody>
          <a:bodyPr/>
          <a:lstStyle/>
          <a:p>
            <a:pPr>
              <a:buFont typeface="Monotype Sorts" pitchFamily="2" charset="2"/>
              <a:buNone/>
            </a:pPr>
            <a:r>
              <a:rPr lang="en-US" altLang="zh-CN" sz="2400" dirty="0">
                <a:solidFill>
                  <a:srgbClr val="0000FF"/>
                </a:solidFill>
                <a:latin typeface="Times New Roman" pitchFamily="18" charset="0"/>
              </a:rPr>
              <a:t>1</a:t>
            </a:r>
            <a:r>
              <a:rPr lang="zh-CN" altLang="en-US" sz="2400" dirty="0">
                <a:solidFill>
                  <a:srgbClr val="0000FF"/>
                </a:solidFill>
                <a:latin typeface="Times New Roman" pitchFamily="18" charset="0"/>
              </a:rPr>
              <a:t>、从计算机系统组成观点</a:t>
            </a:r>
            <a:r>
              <a:rPr lang="en-US" altLang="zh-CN" sz="2400" dirty="0">
                <a:solidFill>
                  <a:srgbClr val="0000FF"/>
                </a:solidFill>
                <a:latin typeface="Times New Roman" pitchFamily="18" charset="0"/>
              </a:rPr>
              <a:t>――</a:t>
            </a:r>
            <a:r>
              <a:rPr lang="zh-CN" altLang="en-US" sz="2400" dirty="0">
                <a:solidFill>
                  <a:srgbClr val="0000FF"/>
                </a:solidFill>
                <a:latin typeface="Times New Roman" pitchFamily="18" charset="0"/>
              </a:rPr>
              <a:t>操作系统是系统软件</a:t>
            </a:r>
          </a:p>
          <a:p>
            <a:r>
              <a:rPr lang="zh-CN" altLang="en-US" sz="2400" dirty="0">
                <a:latin typeface="Times New Roman" pitchFamily="18" charset="0"/>
              </a:rPr>
              <a:t> 计算机系统组成：</a:t>
            </a:r>
          </a:p>
          <a:p>
            <a:pPr lvl="1"/>
            <a:r>
              <a:rPr lang="zh-CN" altLang="en-US" b="0" dirty="0" smtClean="0">
                <a:latin typeface="Times New Roman" pitchFamily="18" charset="0"/>
              </a:rPr>
              <a:t>     软件：</a:t>
            </a:r>
          </a:p>
          <a:p>
            <a:pPr lvl="2"/>
            <a:r>
              <a:rPr lang="zh-CN" altLang="en-US" b="0" dirty="0" smtClean="0">
                <a:latin typeface="Times New Roman" pitchFamily="18" charset="0"/>
              </a:rPr>
              <a:t>应用软件		</a:t>
            </a:r>
          </a:p>
          <a:p>
            <a:pPr lvl="2">
              <a:lnSpc>
                <a:spcPct val="110000"/>
              </a:lnSpc>
            </a:pPr>
            <a:r>
              <a:rPr lang="zh-CN" altLang="en-US" b="0" dirty="0" smtClean="0">
                <a:solidFill>
                  <a:srgbClr val="FF0000"/>
                </a:solidFill>
                <a:latin typeface="Times New Roman" pitchFamily="18" charset="0"/>
              </a:rPr>
              <a:t>系统软件（操作系统等）</a:t>
            </a:r>
            <a:endParaRPr lang="en-US" altLang="zh-CN" b="0" dirty="0" smtClean="0">
              <a:solidFill>
                <a:srgbClr val="FF0000"/>
              </a:solidFill>
              <a:latin typeface="Times New Roman" pitchFamily="18" charset="0"/>
            </a:endParaRPr>
          </a:p>
          <a:p>
            <a:pPr lvl="1">
              <a:lnSpc>
                <a:spcPct val="110000"/>
              </a:lnSpc>
            </a:pPr>
            <a:r>
              <a:rPr lang="zh-CN" altLang="en-US" b="1" dirty="0" smtClean="0">
                <a:latin typeface="Times New Roman" pitchFamily="18" charset="0"/>
              </a:rPr>
              <a:t>     硬件：</a:t>
            </a:r>
          </a:p>
          <a:p>
            <a:pPr lvl="2"/>
            <a:r>
              <a:rPr lang="zh-CN" altLang="en-US" b="0" dirty="0" smtClean="0">
                <a:latin typeface="Times New Roman" pitchFamily="18" charset="0"/>
              </a:rPr>
              <a:t>输入／输出（</a:t>
            </a:r>
            <a:r>
              <a:rPr lang="en-US" altLang="zh-CN" b="0" dirty="0" smtClean="0">
                <a:latin typeface="Times New Roman" pitchFamily="18" charset="0"/>
              </a:rPr>
              <a:t>I</a:t>
            </a:r>
            <a:r>
              <a:rPr lang="zh-CN" altLang="en-US" b="0" dirty="0" smtClean="0">
                <a:latin typeface="Times New Roman" pitchFamily="18" charset="0"/>
              </a:rPr>
              <a:t>／</a:t>
            </a:r>
            <a:r>
              <a:rPr lang="en-US" altLang="zh-CN" b="0" dirty="0" smtClean="0">
                <a:latin typeface="Times New Roman" pitchFamily="18" charset="0"/>
              </a:rPr>
              <a:t>O</a:t>
            </a:r>
            <a:r>
              <a:rPr lang="zh-CN" altLang="en-US" b="0" dirty="0" smtClean="0">
                <a:latin typeface="Times New Roman" pitchFamily="18" charset="0"/>
              </a:rPr>
              <a:t>）设备		</a:t>
            </a:r>
          </a:p>
          <a:p>
            <a:pPr lvl="2"/>
            <a:r>
              <a:rPr lang="zh-CN" altLang="en-US" b="0" dirty="0" smtClean="0">
                <a:latin typeface="Times New Roman" pitchFamily="18" charset="0"/>
              </a:rPr>
              <a:t>存储器</a:t>
            </a:r>
            <a:r>
              <a:rPr lang="en-US" altLang="zh-CN" b="0" dirty="0" smtClean="0">
                <a:latin typeface="Times New Roman" pitchFamily="18" charset="0"/>
              </a:rPr>
              <a:t>(</a:t>
            </a:r>
            <a:r>
              <a:rPr lang="zh-CN" altLang="en-US" b="0" dirty="0" smtClean="0">
                <a:latin typeface="Times New Roman" pitchFamily="18" charset="0"/>
              </a:rPr>
              <a:t>内存</a:t>
            </a:r>
            <a:r>
              <a:rPr lang="en-US" altLang="zh-CN" b="0" dirty="0" smtClean="0">
                <a:latin typeface="Times New Roman" pitchFamily="18" charset="0"/>
              </a:rPr>
              <a:t>) 		</a:t>
            </a:r>
          </a:p>
          <a:p>
            <a:pPr lvl="2"/>
            <a:r>
              <a:rPr lang="zh-CN" altLang="en-US" b="0" dirty="0" smtClean="0">
                <a:latin typeface="Times New Roman" pitchFamily="18" charset="0"/>
              </a:rPr>
              <a:t>中央处理器</a:t>
            </a:r>
            <a:r>
              <a:rPr lang="en-US" altLang="zh-CN" b="0" dirty="0" smtClean="0">
                <a:latin typeface="Times New Roman" pitchFamily="18" charset="0"/>
              </a:rPr>
              <a:t>(CPU)	</a:t>
            </a:r>
          </a:p>
        </p:txBody>
      </p:sp>
      <p:pic>
        <p:nvPicPr>
          <p:cNvPr id="4" name="Picture 5" descr="MCj043573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4463" y="4529138"/>
            <a:ext cx="16129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extLst>
      <p:ext uri="{BB962C8B-B14F-4D97-AF65-F5344CB8AC3E}">
        <p14:creationId xmlns:p14="http://schemas.microsoft.com/office/powerpoint/2010/main" val="3894807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dirty="0">
                <a:ea typeface="楷体" pitchFamily="49" charset="-122"/>
              </a:rPr>
              <a:t>What is Operating System ?</a:t>
            </a:r>
            <a:endParaRPr lang="zh-CN" altLang="en-US" dirty="0" smtClean="0"/>
          </a:p>
        </p:txBody>
      </p:sp>
      <p:sp>
        <p:nvSpPr>
          <p:cNvPr id="11267" name="Rectangle 3"/>
          <p:cNvSpPr>
            <a:spLocks noGrp="1" noChangeArrowheads="1"/>
          </p:cNvSpPr>
          <p:nvPr>
            <p:ph idx="1"/>
          </p:nvPr>
        </p:nvSpPr>
        <p:spPr>
          <a:xfrm>
            <a:off x="810224" y="1246741"/>
            <a:ext cx="10772176" cy="4921584"/>
          </a:xfrm>
        </p:spPr>
        <p:txBody>
          <a:bodyPr/>
          <a:lstStyle/>
          <a:p>
            <a:pPr marL="0" indent="0" eaLnBrk="1" hangingPunct="1">
              <a:buNone/>
            </a:pPr>
            <a:r>
              <a:rPr lang="en-US" altLang="zh-CN" sz="2400" dirty="0">
                <a:solidFill>
                  <a:srgbClr val="3333FF"/>
                </a:solidFill>
                <a:latin typeface="Times New Roman" pitchFamily="18" charset="0"/>
                <a:cs typeface="Times New Roman" pitchFamily="18" charset="0"/>
              </a:rPr>
              <a:t>2. User View :</a:t>
            </a:r>
            <a:r>
              <a:rPr lang="zh-CN" altLang="en-US" sz="2400" dirty="0">
                <a:solidFill>
                  <a:srgbClr val="3333FF"/>
                </a:solidFill>
                <a:latin typeface="Times New Roman" pitchFamily="18" charset="0"/>
                <a:cs typeface="Times New Roman" pitchFamily="18" charset="0"/>
              </a:rPr>
              <a:t>操作系统是用户与计算机硬件之间接口</a:t>
            </a:r>
            <a:endParaRPr lang="en-US" altLang="zh-CN" sz="2400" dirty="0">
              <a:solidFill>
                <a:srgbClr val="3333FF"/>
              </a:solidFill>
              <a:latin typeface="Times New Roman" pitchFamily="18" charset="0"/>
              <a:cs typeface="Times New Roman" pitchFamily="18" charset="0"/>
            </a:endParaRPr>
          </a:p>
          <a:p>
            <a:pPr eaLnBrk="1" hangingPunct="1"/>
            <a:r>
              <a:rPr lang="en-US" altLang="zh-CN" sz="2200" dirty="0">
                <a:solidFill>
                  <a:srgbClr val="FF3300"/>
                </a:solidFill>
                <a:latin typeface="Times New Roman" pitchFamily="18" charset="0"/>
                <a:cs typeface="Times New Roman" pitchFamily="18" charset="0"/>
              </a:rPr>
              <a:t>Computer</a:t>
            </a:r>
            <a:r>
              <a:rPr lang="zh-CN" altLang="en-US" sz="2200" dirty="0">
                <a:solidFill>
                  <a:srgbClr val="FF3300"/>
                </a:solidFill>
                <a:latin typeface="Times New Roman" pitchFamily="18" charset="0"/>
                <a:cs typeface="Times New Roman" pitchFamily="18" charset="0"/>
              </a:rPr>
              <a:t>计算机硬件</a:t>
            </a:r>
            <a:endParaRPr lang="en-US" altLang="zh-CN" dirty="0">
              <a:solidFill>
                <a:srgbClr val="FF3300"/>
              </a:solidFill>
              <a:latin typeface="Times New Roman" pitchFamily="18" charset="0"/>
              <a:cs typeface="Times New Roman" pitchFamily="18" charset="0"/>
            </a:endParaRPr>
          </a:p>
          <a:p>
            <a:pPr lvl="1" eaLnBrk="1" hangingPunct="1"/>
            <a:r>
              <a:rPr lang="en-US" altLang="zh-CN" sz="2000" dirty="0">
                <a:latin typeface="Times New Roman" pitchFamily="18" charset="0"/>
                <a:cs typeface="Times New Roman" pitchFamily="18" charset="0"/>
              </a:rPr>
              <a:t>PC</a:t>
            </a:r>
          </a:p>
          <a:p>
            <a:pPr lvl="1" eaLnBrk="1" hangingPunct="1"/>
            <a:r>
              <a:rPr lang="en-US" altLang="zh-CN" sz="2000" dirty="0">
                <a:latin typeface="Times New Roman" pitchFamily="18" charset="0"/>
                <a:cs typeface="Times New Roman" pitchFamily="18" charset="0"/>
              </a:rPr>
              <a:t>mainframe, or minicomputer</a:t>
            </a:r>
          </a:p>
          <a:p>
            <a:pPr lvl="1" eaLnBrk="1" hangingPunct="1"/>
            <a:r>
              <a:rPr lang="en-US" altLang="zh-CN" sz="2000" dirty="0">
                <a:latin typeface="Times New Roman" pitchFamily="18" charset="0"/>
                <a:cs typeface="Times New Roman" pitchFamily="18" charset="0"/>
              </a:rPr>
              <a:t>mobile computers</a:t>
            </a:r>
            <a:endParaRPr lang="en-US" altLang="zh-CN" sz="1200" dirty="0">
              <a:solidFill>
                <a:srgbClr val="3333FF"/>
              </a:solidFill>
              <a:latin typeface="Times New Roman" pitchFamily="18" charset="0"/>
              <a:cs typeface="Times New Roman" pitchFamily="18" charset="0"/>
            </a:endParaRPr>
          </a:p>
          <a:p>
            <a:pPr eaLnBrk="1" hangingPunct="1"/>
            <a:r>
              <a:rPr lang="zh-CN" altLang="en-US" dirty="0" smtClean="0">
                <a:solidFill>
                  <a:srgbClr val="FF3300"/>
                </a:solidFill>
                <a:latin typeface="Times New Roman" pitchFamily="18" charset="0"/>
                <a:cs typeface="Times New Roman" pitchFamily="18" charset="0"/>
              </a:rPr>
              <a:t>操作系统</a:t>
            </a:r>
            <a:r>
              <a:rPr lang="zh-CN" altLang="en-US" sz="2400" dirty="0" smtClean="0">
                <a:solidFill>
                  <a:srgbClr val="FF3300"/>
                </a:solidFill>
                <a:latin typeface="Times New Roman" pitchFamily="18" charset="0"/>
                <a:cs typeface="Times New Roman" pitchFamily="18" charset="0"/>
              </a:rPr>
              <a:t>提供</a:t>
            </a:r>
            <a:r>
              <a:rPr lang="zh-CN" altLang="en-US" sz="2400" dirty="0">
                <a:solidFill>
                  <a:srgbClr val="FF3300"/>
                </a:solidFill>
                <a:latin typeface="Times New Roman" pitchFamily="18" charset="0"/>
                <a:cs typeface="Times New Roman" pitchFamily="18" charset="0"/>
              </a:rPr>
              <a:t>的接口</a:t>
            </a:r>
            <a:r>
              <a:rPr lang="zh-CN" altLang="en-US" sz="2400" dirty="0" smtClean="0">
                <a:solidFill>
                  <a:srgbClr val="FF3300"/>
                </a:solidFill>
                <a:latin typeface="Times New Roman" pitchFamily="18" charset="0"/>
                <a:cs typeface="Times New Roman" pitchFamily="18" charset="0"/>
              </a:rPr>
              <a:t>有：</a:t>
            </a:r>
            <a:endParaRPr lang="zh-CN" altLang="en-US" sz="2400" dirty="0">
              <a:solidFill>
                <a:srgbClr val="FF3300"/>
              </a:solidFill>
              <a:latin typeface="Times New Roman" pitchFamily="18" charset="0"/>
              <a:cs typeface="Times New Roman" pitchFamily="18" charset="0"/>
            </a:endParaRPr>
          </a:p>
          <a:p>
            <a:pPr lvl="1" eaLnBrk="1" hangingPunct="1"/>
            <a:r>
              <a:rPr lang="zh-CN" altLang="en-US" sz="2000" dirty="0">
                <a:solidFill>
                  <a:srgbClr val="3333FF"/>
                </a:solidFill>
                <a:latin typeface="Times New Roman" pitchFamily="18" charset="0"/>
                <a:cs typeface="Times New Roman" pitchFamily="18" charset="0"/>
              </a:rPr>
              <a:t>命令级</a:t>
            </a:r>
            <a:r>
              <a:rPr lang="zh-CN" altLang="en-US" sz="2000" dirty="0" smtClean="0">
                <a:solidFill>
                  <a:srgbClr val="3333FF"/>
                </a:solidFill>
                <a:latin typeface="Times New Roman" pitchFamily="18" charset="0"/>
                <a:cs typeface="Times New Roman" pitchFamily="18" charset="0"/>
              </a:rPr>
              <a:t>接口</a:t>
            </a:r>
            <a:endParaRPr lang="en-US" altLang="zh-CN" sz="2000" dirty="0">
              <a:latin typeface="Times New Roman" pitchFamily="18" charset="0"/>
              <a:cs typeface="Times New Roman" pitchFamily="18" charset="0"/>
            </a:endParaRPr>
          </a:p>
          <a:p>
            <a:pPr lvl="2" eaLnBrk="1" hangingPunct="1"/>
            <a:r>
              <a:rPr lang="zh-CN" altLang="en-US" dirty="0" smtClean="0">
                <a:latin typeface="Times New Roman" pitchFamily="18" charset="0"/>
                <a:cs typeface="Times New Roman" pitchFamily="18" charset="0"/>
              </a:rPr>
              <a:t>键盘</a:t>
            </a:r>
            <a:r>
              <a:rPr lang="zh-CN" altLang="en-US" dirty="0">
                <a:latin typeface="Times New Roman" pitchFamily="18" charset="0"/>
                <a:cs typeface="Times New Roman" pitchFamily="18" charset="0"/>
              </a:rPr>
              <a:t>或鼠标等命令</a:t>
            </a:r>
            <a:r>
              <a:rPr lang="zh-CN" altLang="en-US"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lvl="2" eaLnBrk="1" hangingPunct="1"/>
            <a:r>
              <a:rPr lang="en-US" altLang="zh-CN" dirty="0" smtClean="0">
                <a:latin typeface="Times New Roman" pitchFamily="18" charset="0"/>
                <a:cs typeface="Times New Roman" pitchFamily="18" charset="0"/>
              </a:rPr>
              <a:t>Mobile </a:t>
            </a:r>
            <a:r>
              <a:rPr lang="en-US" altLang="zh-CN" dirty="0">
                <a:latin typeface="Times New Roman" pitchFamily="18" charset="0"/>
                <a:cs typeface="Times New Roman" pitchFamily="18" charset="0"/>
              </a:rPr>
              <a:t>user interfaces such as </a:t>
            </a:r>
            <a:r>
              <a:rPr lang="en-US" altLang="zh-CN" b="1" dirty="0">
                <a:latin typeface="Times New Roman" pitchFamily="18" charset="0"/>
                <a:cs typeface="Times New Roman" pitchFamily="18" charset="0"/>
              </a:rPr>
              <a:t>touch screens, voice </a:t>
            </a:r>
            <a:r>
              <a:rPr lang="en-US" altLang="zh-CN" b="1" dirty="0" smtClean="0">
                <a:latin typeface="Times New Roman" pitchFamily="18" charset="0"/>
                <a:cs typeface="Times New Roman" pitchFamily="18" charset="0"/>
              </a:rPr>
              <a:t>recognition</a:t>
            </a:r>
            <a:endParaRPr lang="zh-CN" altLang="en-US" sz="2800" b="1" dirty="0">
              <a:latin typeface="Times New Roman" pitchFamily="18" charset="0"/>
              <a:cs typeface="Times New Roman" pitchFamily="18" charset="0"/>
            </a:endParaRPr>
          </a:p>
          <a:p>
            <a:pPr lvl="1" eaLnBrk="1" hangingPunct="1"/>
            <a:r>
              <a:rPr lang="zh-CN" altLang="en-US" sz="2000" dirty="0">
                <a:solidFill>
                  <a:srgbClr val="3333FF"/>
                </a:solidFill>
                <a:latin typeface="Times New Roman" pitchFamily="18" charset="0"/>
                <a:cs typeface="Times New Roman" pitchFamily="18" charset="0"/>
              </a:rPr>
              <a:t>程序级接口</a:t>
            </a:r>
            <a:r>
              <a:rPr lang="zh-CN" altLang="en-US" sz="2000" dirty="0">
                <a:latin typeface="Times New Roman" pitchFamily="18" charset="0"/>
                <a:cs typeface="Times New Roman" pitchFamily="18" charset="0"/>
              </a:rPr>
              <a:t>，它提供一组系统调用</a:t>
            </a:r>
            <a:r>
              <a:rPr lang="en-US" altLang="zh-CN" sz="2000" dirty="0">
                <a:latin typeface="Times New Roman" pitchFamily="18" charset="0"/>
                <a:cs typeface="Times New Roman" pitchFamily="18" charset="0"/>
              </a:rPr>
              <a:t>System calls </a:t>
            </a:r>
            <a:r>
              <a:rPr lang="zh-CN" altLang="en-US" sz="2000" dirty="0">
                <a:latin typeface="Times New Roman" pitchFamily="18" charset="0"/>
                <a:cs typeface="Times New Roman" pitchFamily="18" charset="0"/>
              </a:rPr>
              <a:t>，即操作系统服务，供用户程序和其它程序调用</a:t>
            </a:r>
            <a:r>
              <a:rPr lang="zh-CN" altLang="en-US" sz="2000" dirty="0" smtClean="0">
                <a:latin typeface="Times New Roman" pitchFamily="18" charset="0"/>
                <a:cs typeface="Times New Roman" pitchFamily="18" charset="0"/>
              </a:rPr>
              <a:t>。</a:t>
            </a:r>
            <a:endParaRPr lang="en-US" altLang="zh-CN" sz="2000" dirty="0" smtClean="0">
              <a:latin typeface="Times New Roman" pitchFamily="18" charset="0"/>
              <a:cs typeface="Times New Roman" pitchFamily="18" charset="0"/>
            </a:endParaRPr>
          </a:p>
          <a:p>
            <a:pPr lvl="1" eaLnBrk="1" hangingPunct="1"/>
            <a:endParaRPr lang="en-US" altLang="zh-CN" sz="2000" dirty="0">
              <a:latin typeface="Times New Roman" pitchFamily="18" charset="0"/>
              <a:cs typeface="Times New Roman" pitchFamily="18" charset="0"/>
            </a:endParaRPr>
          </a:p>
        </p:txBody>
      </p:sp>
      <p:grpSp>
        <p:nvGrpSpPr>
          <p:cNvPr id="4" name="组合 11"/>
          <p:cNvGrpSpPr>
            <a:grpSpLocks/>
          </p:cNvGrpSpPr>
          <p:nvPr/>
        </p:nvGrpSpPr>
        <p:grpSpPr bwMode="auto">
          <a:xfrm>
            <a:off x="6307809" y="2340244"/>
            <a:ext cx="4029560" cy="1084881"/>
            <a:chOff x="1600200" y="4419600"/>
            <a:chExt cx="6858000" cy="1600200"/>
          </a:xfrm>
        </p:grpSpPr>
        <p:sp>
          <p:nvSpPr>
            <p:cNvPr id="5" name="Rectangle 10"/>
            <p:cNvSpPr>
              <a:spLocks noChangeArrowheads="1"/>
            </p:cNvSpPr>
            <p:nvPr/>
          </p:nvSpPr>
          <p:spPr bwMode="auto">
            <a:xfrm>
              <a:off x="5334000" y="4419600"/>
              <a:ext cx="3124200" cy="1600200"/>
            </a:xfrm>
            <a:prstGeom prst="rect">
              <a:avLst/>
            </a:prstGeom>
            <a:solidFill>
              <a:srgbClr val="FFCCFF"/>
            </a:solidFill>
            <a:ln w="9525">
              <a:solidFill>
                <a:schemeClr val="tx1"/>
              </a:solidFill>
              <a:miter lim="800000"/>
              <a:headEnd/>
              <a:tailEnd/>
            </a:ln>
          </p:spPr>
          <p:txBody>
            <a:bodyPr wrap="none" anchor="ctr"/>
            <a:lstStyle/>
            <a:p>
              <a:endParaRPr lang="zh-CN" altLang="en-US">
                <a:ea typeface="宋体" pitchFamily="2" charset="-122"/>
              </a:endParaRPr>
            </a:p>
          </p:txBody>
        </p:sp>
        <p:sp>
          <p:nvSpPr>
            <p:cNvPr id="6" name="Rectangle 9"/>
            <p:cNvSpPr>
              <a:spLocks noChangeArrowheads="1"/>
            </p:cNvSpPr>
            <p:nvPr/>
          </p:nvSpPr>
          <p:spPr bwMode="auto">
            <a:xfrm>
              <a:off x="1600200" y="4419600"/>
              <a:ext cx="1752600" cy="1600200"/>
            </a:xfrm>
            <a:prstGeom prst="rect">
              <a:avLst/>
            </a:prstGeom>
            <a:solidFill>
              <a:srgbClr val="FFFF99"/>
            </a:solidFill>
            <a:ln w="9525">
              <a:solidFill>
                <a:schemeClr val="tx1"/>
              </a:solidFill>
              <a:miter lim="800000"/>
              <a:headEnd/>
              <a:tailEnd/>
            </a:ln>
          </p:spPr>
          <p:txBody>
            <a:bodyPr wrap="none" anchor="ctr"/>
            <a:lstStyle/>
            <a:p>
              <a:endParaRPr lang="zh-CN" altLang="en-US">
                <a:ea typeface="宋体" pitchFamily="2" charset="-122"/>
              </a:endParaRPr>
            </a:p>
          </p:txBody>
        </p:sp>
        <p:graphicFrame>
          <p:nvGraphicFramePr>
            <p:cNvPr id="7" name="Object 5"/>
            <p:cNvGraphicFramePr>
              <a:graphicFrameLocks noChangeAspect="1"/>
            </p:cNvGraphicFramePr>
            <p:nvPr/>
          </p:nvGraphicFramePr>
          <p:xfrm>
            <a:off x="2201863" y="4648200"/>
            <a:ext cx="693737" cy="968375"/>
          </p:xfrm>
          <a:graphic>
            <a:graphicData uri="http://schemas.openxmlformats.org/presentationml/2006/ole">
              <mc:AlternateContent xmlns:mc="http://schemas.openxmlformats.org/markup-compatibility/2006">
                <mc:Choice xmlns:v="urn:schemas-microsoft-com:vml" Requires="v">
                  <p:oleObj spid="_x0000_s54363" name="Visio" r:id="rId3" imgW="693811" imgH="968353" progId="Visio.Drawing.11">
                    <p:embed/>
                  </p:oleObj>
                </mc:Choice>
                <mc:Fallback>
                  <p:oleObj name="Visio" r:id="rId3" imgW="693811" imgH="968353" progId="Visio.Drawing.11">
                    <p:embed/>
                    <p:pic>
                      <p:nvPicPr>
                        <p:cNvPr id="819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863" y="4648200"/>
                          <a:ext cx="693737"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5"/>
            <p:cNvSpPr txBox="1">
              <a:spLocks noChangeArrowheads="1"/>
            </p:cNvSpPr>
            <p:nvPr/>
          </p:nvSpPr>
          <p:spPr bwMode="auto">
            <a:xfrm>
              <a:off x="1752600" y="5562600"/>
              <a:ext cx="707519" cy="41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TW">
                  <a:ea typeface="PMingLiU" pitchFamily="18" charset="-120"/>
                </a:rPr>
                <a:t>User</a:t>
              </a:r>
            </a:p>
          </p:txBody>
        </p:sp>
        <p:pic>
          <p:nvPicPr>
            <p:cNvPr id="9" name="Picture 6" descr="motherboar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0200" y="4572000"/>
              <a:ext cx="21209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
            <p:cNvSpPr>
              <a:spLocks noChangeArrowheads="1"/>
            </p:cNvSpPr>
            <p:nvPr/>
          </p:nvSpPr>
          <p:spPr bwMode="auto">
            <a:xfrm>
              <a:off x="3352800" y="4419600"/>
              <a:ext cx="1981200" cy="1600200"/>
            </a:xfrm>
            <a:prstGeom prst="rect">
              <a:avLst/>
            </a:prstGeom>
            <a:solidFill>
              <a:srgbClr val="3399FF"/>
            </a:solidFill>
            <a:ln w="9525">
              <a:solidFill>
                <a:schemeClr val="tx1"/>
              </a:solidFill>
              <a:miter lim="800000"/>
              <a:headEnd/>
              <a:tailEnd/>
            </a:ln>
          </p:spPr>
          <p:txBody>
            <a:bodyPr wrap="none" anchor="ctr"/>
            <a:lstStyle/>
            <a:p>
              <a:r>
                <a:rPr lang="en-US" altLang="zh-TW" b="1">
                  <a:solidFill>
                    <a:schemeClr val="bg1"/>
                  </a:solidFill>
                  <a:ea typeface="PMingLiU" pitchFamily="18" charset="-120"/>
                </a:rPr>
                <a:t>Operating</a:t>
              </a:r>
            </a:p>
            <a:p>
              <a:r>
                <a:rPr lang="en-US" altLang="zh-TW" b="1">
                  <a:solidFill>
                    <a:schemeClr val="bg1"/>
                  </a:solidFill>
                  <a:ea typeface="PMingLiU" pitchFamily="18" charset="-120"/>
                </a:rPr>
                <a:t>System</a:t>
              </a:r>
            </a:p>
          </p:txBody>
        </p:sp>
        <p:sp>
          <p:nvSpPr>
            <p:cNvPr id="11" name="Text Box 8"/>
            <p:cNvSpPr txBox="1">
              <a:spLocks noChangeArrowheads="1"/>
            </p:cNvSpPr>
            <p:nvPr/>
          </p:nvSpPr>
          <p:spPr bwMode="auto">
            <a:xfrm>
              <a:off x="7162800" y="5562600"/>
              <a:ext cx="1247609" cy="41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r>
                <a:rPr lang="en-US" altLang="zh-TW">
                  <a:ea typeface="PMingLiU" pitchFamily="18" charset="-120"/>
                </a:rPr>
                <a:t>Hardware</a:t>
              </a:r>
            </a:p>
          </p:txBody>
        </p:sp>
      </p:grpSp>
      <p:pic>
        <p:nvPicPr>
          <p:cNvPr id="12" name="图片 11"/>
          <p:cNvPicPr>
            <a:picLocks noChangeAspect="1"/>
          </p:cNvPicPr>
          <p:nvPr/>
        </p:nvPicPr>
        <p:blipFill>
          <a:blip r:embed="rId6"/>
          <a:stretch>
            <a:fillRect/>
          </a:stretch>
        </p:blipFill>
        <p:spPr>
          <a:xfrm>
            <a:off x="11204269" y="80165"/>
            <a:ext cx="909644" cy="485779"/>
          </a:xfrm>
          <a:prstGeom prst="rect">
            <a:avLst/>
          </a:prstGeom>
        </p:spPr>
      </p:pic>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楷体" pitchFamily="49" charset="-122"/>
              </a:rPr>
              <a:t>What is Operating System ?</a:t>
            </a:r>
            <a:endParaRPr lang="zh-CN" altLang="en-US" dirty="0" smtClean="0"/>
          </a:p>
        </p:txBody>
      </p:sp>
      <p:sp>
        <p:nvSpPr>
          <p:cNvPr id="12291" name="Rectangle 3"/>
          <p:cNvSpPr>
            <a:spLocks noGrp="1" noChangeArrowheads="1"/>
          </p:cNvSpPr>
          <p:nvPr>
            <p:ph idx="1"/>
          </p:nvPr>
        </p:nvSpPr>
        <p:spPr/>
        <p:txBody>
          <a:bodyPr/>
          <a:lstStyle/>
          <a:p>
            <a:pPr marL="0" indent="0" eaLnBrk="1" hangingPunct="1">
              <a:buNone/>
            </a:pPr>
            <a:r>
              <a:rPr lang="en-US" altLang="zh-CN" sz="2400" dirty="0">
                <a:solidFill>
                  <a:srgbClr val="3333FF"/>
                </a:solidFill>
                <a:latin typeface="楷体" pitchFamily="49" charset="-122"/>
              </a:rPr>
              <a:t>3.System View:</a:t>
            </a:r>
            <a:r>
              <a:rPr lang="zh-CN" altLang="en-US" sz="2400" dirty="0">
                <a:solidFill>
                  <a:srgbClr val="3333FF"/>
                </a:solidFill>
                <a:latin typeface="楷体" pitchFamily="49" charset="-122"/>
              </a:rPr>
              <a:t>操作系统是计算机系统资源的管理者</a:t>
            </a:r>
            <a:endParaRPr lang="en-US" altLang="zh-CN" sz="2400" dirty="0">
              <a:solidFill>
                <a:srgbClr val="3333FF"/>
              </a:solidFill>
              <a:latin typeface="楷体" pitchFamily="49" charset="-122"/>
            </a:endParaRPr>
          </a:p>
          <a:p>
            <a:pPr marL="0" indent="0" eaLnBrk="1" hangingPunct="1">
              <a:buNone/>
            </a:pPr>
            <a:endParaRPr lang="en-US" altLang="zh-CN" sz="2400" dirty="0">
              <a:solidFill>
                <a:srgbClr val="3333FF"/>
              </a:solidFill>
              <a:latin typeface="楷体" pitchFamily="49" charset="-122"/>
            </a:endParaRPr>
          </a:p>
          <a:p>
            <a:pPr eaLnBrk="1" hangingPunct="1"/>
            <a:r>
              <a:rPr lang="en-US" altLang="zh-CN" sz="2400" dirty="0">
                <a:solidFill>
                  <a:srgbClr val="FF3300"/>
                </a:solidFill>
                <a:latin typeface="Arial" pitchFamily="34" charset="0"/>
                <a:ea typeface="宋体" pitchFamily="2" charset="-122"/>
              </a:rPr>
              <a:t>OS is a resource allocator</a:t>
            </a:r>
          </a:p>
          <a:p>
            <a:pPr lvl="1" eaLnBrk="1" hangingPunct="1"/>
            <a:r>
              <a:rPr lang="en-US" altLang="zh-CN" b="0" dirty="0" smtClean="0">
                <a:latin typeface="Arial" pitchFamily="34" charset="0"/>
                <a:ea typeface="宋体" pitchFamily="2" charset="-122"/>
              </a:rPr>
              <a:t>Manages all resources</a:t>
            </a:r>
          </a:p>
          <a:p>
            <a:pPr lvl="1" eaLnBrk="1" hangingPunct="1"/>
            <a:r>
              <a:rPr lang="en-US" altLang="zh-CN" b="0" dirty="0" smtClean="0">
                <a:latin typeface="Arial" pitchFamily="34" charset="0"/>
                <a:ea typeface="宋体" pitchFamily="2" charset="-122"/>
              </a:rPr>
              <a:t>Decides between conflicting requests for efficient and fair resource use</a:t>
            </a:r>
          </a:p>
          <a:p>
            <a:pPr eaLnBrk="1" hangingPunct="1"/>
            <a:r>
              <a:rPr lang="en-US" altLang="zh-CN" sz="2400" dirty="0">
                <a:solidFill>
                  <a:srgbClr val="FF3300"/>
                </a:solidFill>
                <a:latin typeface="Arial" pitchFamily="34" charset="0"/>
                <a:ea typeface="宋体" pitchFamily="2" charset="-122"/>
              </a:rPr>
              <a:t>OS is a control program</a:t>
            </a:r>
          </a:p>
          <a:p>
            <a:pPr lvl="1" eaLnBrk="1" hangingPunct="1"/>
            <a:r>
              <a:rPr lang="en-US" altLang="zh-CN" b="0" dirty="0" smtClean="0">
                <a:latin typeface="Arial" pitchFamily="34" charset="0"/>
                <a:ea typeface="宋体" pitchFamily="2" charset="-122"/>
              </a:rPr>
              <a:t>Controls execution of programs to prevent errors and improper use of the computer</a:t>
            </a:r>
          </a:p>
          <a:p>
            <a:pPr eaLnBrk="1" hangingPunct="1">
              <a:buFont typeface="Monotype Sorts" pitchFamily="2" charset="2"/>
              <a:buNone/>
            </a:pPr>
            <a:endParaRPr lang="zh-CN" altLang="en-US" sz="2400" dirty="0">
              <a:latin typeface="Arial" pitchFamily="34" charset="0"/>
              <a:ea typeface="宋体" pitchFamily="2" charset="-122"/>
            </a:endParaRP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a:defRPr/>
            </a:pPr>
            <a:r>
              <a:rPr lang="en-US" altLang="zh-CN" sz="2800" dirty="0">
                <a:latin typeface="Arial" charset="0"/>
              </a:rPr>
              <a:t>What is Operating System ?</a:t>
            </a:r>
            <a:endParaRPr lang="en-US" altLang="zh-CN" sz="2800" dirty="0"/>
          </a:p>
        </p:txBody>
      </p:sp>
      <p:sp>
        <p:nvSpPr>
          <p:cNvPr id="2" name="内容占位符 1"/>
          <p:cNvSpPr>
            <a:spLocks noGrp="1"/>
          </p:cNvSpPr>
          <p:nvPr>
            <p:ph idx="1"/>
          </p:nvPr>
        </p:nvSpPr>
        <p:spPr>
          <a:xfrm>
            <a:off x="810224" y="1090725"/>
            <a:ext cx="10772176" cy="4530725"/>
          </a:xfrm>
        </p:spPr>
        <p:txBody>
          <a:bodyPr/>
          <a:lstStyle/>
          <a:p>
            <a:r>
              <a:rPr lang="en-US" altLang="zh-CN" b="1" dirty="0">
                <a:solidFill>
                  <a:srgbClr val="3333FF"/>
                </a:solidFill>
                <a:latin typeface="楷体" pitchFamily="49" charset="-122"/>
              </a:rPr>
              <a:t>4. </a:t>
            </a:r>
            <a:r>
              <a:rPr lang="zh-CN" altLang="en-US" b="1" dirty="0">
                <a:solidFill>
                  <a:srgbClr val="3333FF"/>
                </a:solidFill>
                <a:latin typeface="楷体" pitchFamily="49" charset="-122"/>
              </a:rPr>
              <a:t>从软件分层、扩充机器的</a:t>
            </a:r>
            <a:r>
              <a:rPr lang="zh-CN" altLang="en-US" b="1" dirty="0" smtClean="0">
                <a:solidFill>
                  <a:srgbClr val="3333FF"/>
                </a:solidFill>
                <a:latin typeface="楷体" pitchFamily="49" charset="-122"/>
              </a:rPr>
              <a:t>观点</a:t>
            </a:r>
            <a:r>
              <a:rPr lang="zh-CN" altLang="en-US" b="1" dirty="0">
                <a:solidFill>
                  <a:srgbClr val="3333FF"/>
                </a:solidFill>
                <a:latin typeface="楷体" pitchFamily="49" charset="-122"/>
              </a:rPr>
              <a:t>：</a:t>
            </a:r>
            <a:r>
              <a:rPr lang="zh-CN" altLang="en-US" b="1" dirty="0" smtClean="0">
                <a:solidFill>
                  <a:srgbClr val="3333FF"/>
                </a:solidFill>
                <a:latin typeface="楷体" pitchFamily="49" charset="-122"/>
              </a:rPr>
              <a:t>操作系统</a:t>
            </a:r>
            <a:r>
              <a:rPr lang="zh-CN" altLang="en-US" b="1" dirty="0">
                <a:solidFill>
                  <a:srgbClr val="3333FF"/>
                </a:solidFill>
                <a:latin typeface="楷体" pitchFamily="49" charset="-122"/>
              </a:rPr>
              <a:t>是扩充裸机的第一层系统软件</a:t>
            </a:r>
          </a:p>
          <a:p>
            <a:pPr marL="0" indent="0">
              <a:buNone/>
            </a:pPr>
            <a:endParaRPr lang="zh-CN" altLang="en-US" dirty="0"/>
          </a:p>
        </p:txBody>
      </p:sp>
      <p:grpSp>
        <p:nvGrpSpPr>
          <p:cNvPr id="19" name="组合 17"/>
          <p:cNvGrpSpPr>
            <a:grpSpLocks/>
          </p:cNvGrpSpPr>
          <p:nvPr/>
        </p:nvGrpSpPr>
        <p:grpSpPr bwMode="auto">
          <a:xfrm>
            <a:off x="2170386" y="1876098"/>
            <a:ext cx="7976914" cy="4595023"/>
            <a:chOff x="-176800" y="1336675"/>
            <a:chExt cx="8800100" cy="5137876"/>
          </a:xfrm>
        </p:grpSpPr>
        <p:pic>
          <p:nvPicPr>
            <p:cNvPr id="20" name="Picture 3"/>
            <p:cNvPicPr>
              <a:picLocks noChangeAspect="1" noChangeArrowheads="1"/>
            </p:cNvPicPr>
            <p:nvPr/>
          </p:nvPicPr>
          <p:blipFill>
            <a:blip r:embed="rId2">
              <a:extLst>
                <a:ext uri="{28A0092B-C50C-407E-A947-70E740481C1C}">
                  <a14:useLocalDpi xmlns:a14="http://schemas.microsoft.com/office/drawing/2010/main" val="0"/>
                </a:ext>
              </a:extLst>
            </a:blip>
            <a:srcRect l="4706" t="523" r="4706" b="653"/>
            <a:stretch>
              <a:fillRect/>
            </a:stretch>
          </p:blipFill>
          <p:spPr bwMode="auto">
            <a:xfrm>
              <a:off x="2755900" y="1336675"/>
              <a:ext cx="5867400" cy="48006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1" name="Text Box 4"/>
            <p:cNvSpPr txBox="1">
              <a:spLocks noChangeArrowheads="1"/>
            </p:cNvSpPr>
            <p:nvPr/>
          </p:nvSpPr>
          <p:spPr bwMode="auto">
            <a:xfrm>
              <a:off x="0" y="2895601"/>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Program Interface</a:t>
              </a:r>
            </a:p>
          </p:txBody>
        </p:sp>
        <p:sp>
          <p:nvSpPr>
            <p:cNvPr id="22" name="Line 5"/>
            <p:cNvSpPr>
              <a:spLocks noChangeShapeType="1"/>
            </p:cNvSpPr>
            <p:nvPr/>
          </p:nvSpPr>
          <p:spPr bwMode="auto">
            <a:xfrm>
              <a:off x="2133600" y="30480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Text Box 6"/>
            <p:cNvSpPr txBox="1">
              <a:spLocks noChangeArrowheads="1"/>
            </p:cNvSpPr>
            <p:nvPr/>
          </p:nvSpPr>
          <p:spPr bwMode="auto">
            <a:xfrm>
              <a:off x="0" y="1600200"/>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Humans</a:t>
              </a:r>
            </a:p>
          </p:txBody>
        </p:sp>
        <p:sp>
          <p:nvSpPr>
            <p:cNvPr id="24" name="Line 7"/>
            <p:cNvSpPr>
              <a:spLocks noChangeShapeType="1"/>
            </p:cNvSpPr>
            <p:nvPr/>
          </p:nvSpPr>
          <p:spPr bwMode="auto">
            <a:xfrm>
              <a:off x="2133600" y="17526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Text Box 8"/>
            <p:cNvSpPr txBox="1">
              <a:spLocks noChangeArrowheads="1"/>
            </p:cNvSpPr>
            <p:nvPr/>
          </p:nvSpPr>
          <p:spPr bwMode="auto">
            <a:xfrm>
              <a:off x="0" y="3733800"/>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User Programs</a:t>
              </a:r>
            </a:p>
          </p:txBody>
        </p:sp>
        <p:sp>
          <p:nvSpPr>
            <p:cNvPr id="26" name="Line 9"/>
            <p:cNvSpPr>
              <a:spLocks noChangeShapeType="1"/>
            </p:cNvSpPr>
            <p:nvPr/>
          </p:nvSpPr>
          <p:spPr bwMode="auto">
            <a:xfrm>
              <a:off x="2133600" y="38862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Text Box 10"/>
            <p:cNvSpPr txBox="1">
              <a:spLocks noChangeArrowheads="1"/>
            </p:cNvSpPr>
            <p:nvPr/>
          </p:nvSpPr>
          <p:spPr bwMode="auto">
            <a:xfrm>
              <a:off x="0" y="4343400"/>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O.S. Interface</a:t>
              </a:r>
            </a:p>
          </p:txBody>
        </p:sp>
        <p:sp>
          <p:nvSpPr>
            <p:cNvPr id="28" name="Line 11"/>
            <p:cNvSpPr>
              <a:spLocks noChangeShapeType="1"/>
            </p:cNvSpPr>
            <p:nvPr/>
          </p:nvSpPr>
          <p:spPr bwMode="auto">
            <a:xfrm flipV="1">
              <a:off x="2133600" y="4191000"/>
              <a:ext cx="18288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Text Box 12"/>
            <p:cNvSpPr txBox="1">
              <a:spLocks noChangeArrowheads="1"/>
            </p:cNvSpPr>
            <p:nvPr/>
          </p:nvSpPr>
          <p:spPr bwMode="auto">
            <a:xfrm>
              <a:off x="0" y="4800600"/>
              <a:ext cx="21336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a:latin typeface="Arial" pitchFamily="34" charset="0"/>
                  <a:ea typeface="宋体" pitchFamily="2" charset="-122"/>
                </a:rPr>
                <a:t>O.S.</a:t>
              </a:r>
            </a:p>
          </p:txBody>
        </p:sp>
        <p:sp>
          <p:nvSpPr>
            <p:cNvPr id="30" name="Line 13"/>
            <p:cNvSpPr>
              <a:spLocks noChangeShapeType="1"/>
            </p:cNvSpPr>
            <p:nvPr/>
          </p:nvSpPr>
          <p:spPr bwMode="auto">
            <a:xfrm flipV="1">
              <a:off x="2133600" y="4648200"/>
              <a:ext cx="24384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14"/>
            <p:cNvSpPr txBox="1">
              <a:spLocks noChangeArrowheads="1"/>
            </p:cNvSpPr>
            <p:nvPr/>
          </p:nvSpPr>
          <p:spPr bwMode="auto">
            <a:xfrm>
              <a:off x="-176800" y="5334000"/>
              <a:ext cx="2691400" cy="6538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dirty="0">
                  <a:latin typeface="Arial" pitchFamily="34" charset="0"/>
                  <a:ea typeface="宋体" pitchFamily="2" charset="-122"/>
                </a:rPr>
                <a:t>Hardware Interface/ Privileged Instructions</a:t>
              </a:r>
            </a:p>
          </p:txBody>
        </p:sp>
        <p:sp>
          <p:nvSpPr>
            <p:cNvPr id="32" name="Line 15"/>
            <p:cNvSpPr>
              <a:spLocks noChangeShapeType="1"/>
            </p:cNvSpPr>
            <p:nvPr/>
          </p:nvSpPr>
          <p:spPr bwMode="auto">
            <a:xfrm flipV="1">
              <a:off x="2514600" y="5029200"/>
              <a:ext cx="274320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Text Box 16"/>
            <p:cNvSpPr txBox="1">
              <a:spLocks noChangeArrowheads="1"/>
            </p:cNvSpPr>
            <p:nvPr/>
          </p:nvSpPr>
          <p:spPr bwMode="auto">
            <a:xfrm>
              <a:off x="0" y="6096000"/>
              <a:ext cx="2743200" cy="378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spcBef>
                  <a:spcPct val="50000"/>
                </a:spcBef>
              </a:pPr>
              <a:r>
                <a:rPr lang="en-US" altLang="zh-CN" sz="1600" b="1" dirty="0" smtClean="0">
                  <a:latin typeface="Arial" pitchFamily="34" charset="0"/>
                  <a:ea typeface="宋体" pitchFamily="2" charset="-122"/>
                </a:rPr>
                <a:t>CPU/Memory</a:t>
              </a:r>
              <a:endParaRPr lang="en-US" altLang="zh-CN" sz="1600" b="1" dirty="0">
                <a:latin typeface="Arial" pitchFamily="34" charset="0"/>
                <a:ea typeface="宋体" pitchFamily="2" charset="-122"/>
              </a:endParaRPr>
            </a:p>
          </p:txBody>
        </p:sp>
        <p:sp>
          <p:nvSpPr>
            <p:cNvPr id="34" name="Line 17"/>
            <p:cNvSpPr>
              <a:spLocks noChangeShapeType="1"/>
            </p:cNvSpPr>
            <p:nvPr/>
          </p:nvSpPr>
          <p:spPr bwMode="auto">
            <a:xfrm flipV="1">
              <a:off x="2133600" y="5638800"/>
              <a:ext cx="304800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35" name="图片 34"/>
          <p:cNvPicPr>
            <a:picLocks noChangeAspect="1"/>
          </p:cNvPicPr>
          <p:nvPr/>
        </p:nvPicPr>
        <p:blipFill>
          <a:blip r:embed="rId3"/>
          <a:stretch>
            <a:fillRect/>
          </a:stretch>
        </p:blipFill>
        <p:spPr>
          <a:xfrm>
            <a:off x="11204269" y="80165"/>
            <a:ext cx="909644" cy="485779"/>
          </a:xfrm>
          <a:prstGeom prst="rect">
            <a:avLst/>
          </a:prstGeom>
        </p:spPr>
      </p:pic>
    </p:spTree>
    <p:extLst>
      <p:ext uri="{BB962C8B-B14F-4D97-AF65-F5344CB8AC3E}">
        <p14:creationId xmlns:p14="http://schemas.microsoft.com/office/powerpoint/2010/main" val="1961721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mtClean="0"/>
              <a:t>Operating System Definition</a:t>
            </a:r>
          </a:p>
        </p:txBody>
      </p:sp>
      <p:sp>
        <p:nvSpPr>
          <p:cNvPr id="14339" name="Rectangle 3"/>
          <p:cNvSpPr>
            <a:spLocks noGrp="1" noChangeArrowheads="1"/>
          </p:cNvSpPr>
          <p:nvPr>
            <p:ph idx="1"/>
          </p:nvPr>
        </p:nvSpPr>
        <p:spPr>
          <a:xfrm>
            <a:off x="810224" y="1246741"/>
            <a:ext cx="10772176" cy="5123062"/>
          </a:xfrm>
        </p:spPr>
        <p:txBody>
          <a:bodyPr/>
          <a:lstStyle/>
          <a:p>
            <a:pPr marL="0" indent="0" eaLnBrk="1" hangingPunct="1">
              <a:buNone/>
              <a:defRPr/>
            </a:pPr>
            <a:r>
              <a:rPr lang="en-US" altLang="zh-CN" dirty="0" smtClean="0">
                <a:solidFill>
                  <a:srgbClr val="0000CC"/>
                </a:solidFill>
                <a:ea typeface="宋体" pitchFamily="2" charset="-122"/>
              </a:rPr>
              <a:t> 5. No universally accepted definition</a:t>
            </a:r>
          </a:p>
          <a:p>
            <a:pPr eaLnBrk="1" hangingPunct="1">
              <a:defRPr/>
            </a:pPr>
            <a:endParaRPr lang="en-US" altLang="zh-CN" sz="2400" dirty="0">
              <a:ea typeface="宋体" pitchFamily="2" charset="-122"/>
            </a:endParaRPr>
          </a:p>
          <a:p>
            <a:pPr eaLnBrk="1" hangingPunct="1">
              <a:defRPr/>
            </a:pPr>
            <a:r>
              <a:rPr lang="en-US" altLang="zh-CN" sz="2400" dirty="0">
                <a:ea typeface="宋体" pitchFamily="2" charset="-122"/>
              </a:rPr>
              <a:t>“</a:t>
            </a:r>
            <a:r>
              <a:rPr lang="en-US" altLang="zh-CN" sz="2400" dirty="0">
                <a:solidFill>
                  <a:srgbClr val="FF3300"/>
                </a:solidFill>
                <a:ea typeface="宋体" pitchFamily="2" charset="-122"/>
              </a:rPr>
              <a:t>it includes Everything a vendor ships when you order an operating system</a:t>
            </a:r>
            <a:r>
              <a:rPr lang="en-US" altLang="zh-CN" sz="2400" dirty="0">
                <a:ea typeface="宋体" pitchFamily="2" charset="-122"/>
              </a:rPr>
              <a:t>” is good approximation</a:t>
            </a:r>
          </a:p>
          <a:p>
            <a:pPr lvl="1" eaLnBrk="1" hangingPunct="1">
              <a:defRPr/>
            </a:pPr>
            <a:r>
              <a:rPr lang="en-US" altLang="zh-CN" dirty="0" smtClean="0">
                <a:ea typeface="宋体" pitchFamily="2" charset="-122"/>
              </a:rPr>
              <a:t>But varies wildly</a:t>
            </a:r>
          </a:p>
          <a:p>
            <a:pPr eaLnBrk="1" hangingPunct="1">
              <a:defRPr/>
            </a:pPr>
            <a:r>
              <a:rPr lang="en-US" altLang="zh-CN" dirty="0">
                <a:ea typeface="宋体" pitchFamily="2" charset="-122"/>
              </a:rPr>
              <a:t>Everything else is either a </a:t>
            </a:r>
            <a:r>
              <a:rPr lang="en-US" altLang="zh-CN" dirty="0">
                <a:solidFill>
                  <a:srgbClr val="3333FF"/>
                </a:solidFill>
                <a:ea typeface="宋体" pitchFamily="2" charset="-122"/>
              </a:rPr>
              <a:t>system program </a:t>
            </a:r>
            <a:r>
              <a:rPr lang="en-US" altLang="zh-CN" dirty="0">
                <a:ea typeface="宋体" pitchFamily="2" charset="-122"/>
              </a:rPr>
              <a:t>(</a:t>
            </a:r>
            <a:r>
              <a:rPr lang="zh-CN" altLang="en-US" dirty="0">
                <a:ea typeface="宋体" pitchFamily="2" charset="-122"/>
              </a:rPr>
              <a:t>系统程序，</a:t>
            </a:r>
            <a:r>
              <a:rPr lang="en-US" altLang="zh-CN" dirty="0">
                <a:ea typeface="宋体" pitchFamily="2" charset="-122"/>
              </a:rPr>
              <a:t>ships with the operating system) or an </a:t>
            </a:r>
            <a:r>
              <a:rPr lang="en-US" altLang="zh-CN" dirty="0">
                <a:solidFill>
                  <a:srgbClr val="3333FF"/>
                </a:solidFill>
                <a:ea typeface="宋体" pitchFamily="2" charset="-122"/>
              </a:rPr>
              <a:t>application program</a:t>
            </a:r>
            <a:r>
              <a:rPr lang="zh-CN" altLang="en-US" dirty="0">
                <a:ea typeface="宋体" pitchFamily="2" charset="-122"/>
              </a:rPr>
              <a:t>，</a:t>
            </a:r>
            <a:r>
              <a:rPr lang="en-US" altLang="zh-CN" dirty="0">
                <a:ea typeface="宋体" pitchFamily="2" charset="-122"/>
              </a:rPr>
              <a:t>and mobile computing also include </a:t>
            </a:r>
            <a:r>
              <a:rPr lang="en-US" altLang="zh-CN" dirty="0">
                <a:solidFill>
                  <a:srgbClr val="3333FF"/>
                </a:solidFill>
                <a:ea typeface="宋体" pitchFamily="2" charset="-122"/>
              </a:rPr>
              <a:t>middleware </a:t>
            </a:r>
          </a:p>
          <a:p>
            <a:pPr eaLnBrk="1" hangingPunct="1">
              <a:defRPr/>
            </a:pPr>
            <a:endParaRPr lang="en-US" altLang="zh-CN" sz="2400" dirty="0">
              <a:ea typeface="宋体" pitchFamily="2" charset="-122"/>
            </a:endParaRPr>
          </a:p>
          <a:p>
            <a:pPr eaLnBrk="1" hangingPunct="1">
              <a:defRPr/>
            </a:pPr>
            <a:r>
              <a:rPr lang="en-US" altLang="zh-CN" sz="2400" dirty="0">
                <a:ea typeface="宋体" pitchFamily="2" charset="-122"/>
              </a:rPr>
              <a:t>“</a:t>
            </a:r>
            <a:r>
              <a:rPr lang="en-US" altLang="zh-CN" sz="2400" dirty="0">
                <a:solidFill>
                  <a:srgbClr val="FF3300"/>
                </a:solidFill>
                <a:ea typeface="宋体" pitchFamily="2" charset="-122"/>
              </a:rPr>
              <a:t>The one program running at all times on the computer</a:t>
            </a:r>
            <a:r>
              <a:rPr lang="en-US" altLang="zh-CN" sz="2400" dirty="0">
                <a:ea typeface="宋体" pitchFamily="2" charset="-122"/>
              </a:rPr>
              <a:t>” is the</a:t>
            </a:r>
            <a:r>
              <a:rPr lang="en-US" altLang="zh-CN" sz="2400" dirty="0">
                <a:solidFill>
                  <a:srgbClr val="FF3300"/>
                </a:solidFill>
                <a:ea typeface="宋体" pitchFamily="2" charset="-122"/>
              </a:rPr>
              <a:t> </a:t>
            </a:r>
            <a:r>
              <a:rPr lang="en-US" altLang="zh-CN" b="1" dirty="0" smtClean="0">
                <a:solidFill>
                  <a:srgbClr val="0000FF"/>
                </a:solidFill>
                <a:ea typeface="宋体" pitchFamily="2" charset="-122"/>
              </a:rPr>
              <a:t>kernel</a:t>
            </a:r>
            <a:r>
              <a:rPr lang="zh-CN" altLang="en-US" sz="2400" dirty="0">
                <a:solidFill>
                  <a:srgbClr val="FF3300"/>
                </a:solidFill>
                <a:ea typeface="宋体" pitchFamily="2" charset="-122"/>
              </a:rPr>
              <a:t>（内核）</a:t>
            </a:r>
            <a:r>
              <a:rPr lang="en-US" altLang="zh-CN" sz="2400" dirty="0">
                <a:ea typeface="宋体" pitchFamily="2" charset="-122"/>
              </a:rPr>
              <a:t>.  </a:t>
            </a:r>
            <a:endParaRPr lang="en-US" altLang="zh-CN" sz="2400" dirty="0" smtClean="0">
              <a:ea typeface="宋体" pitchFamily="2" charset="-122"/>
            </a:endParaRPr>
          </a:p>
        </p:txBody>
      </p:sp>
      <p:sp>
        <p:nvSpPr>
          <p:cNvPr id="13316" name="AutoShape 4"/>
          <p:cNvSpPr>
            <a:spLocks noChangeArrowheads="1"/>
          </p:cNvSpPr>
          <p:nvPr/>
        </p:nvSpPr>
        <p:spPr bwMode="auto">
          <a:xfrm>
            <a:off x="7890843" y="4695986"/>
            <a:ext cx="2942471" cy="500266"/>
          </a:xfrm>
          <a:prstGeom prst="wedgeRoundRectCallout">
            <a:avLst>
              <a:gd name="adj1" fmla="val -47394"/>
              <a:gd name="adj2" fmla="val 70051"/>
              <a:gd name="adj3" fmla="val 16667"/>
            </a:avLst>
          </a:prstGeom>
          <a:solidFill>
            <a:schemeClr val="accent3">
              <a:lumMod val="95000"/>
            </a:schemeClr>
          </a:solidFill>
          <a:ln w="9525">
            <a:solidFill>
              <a:schemeClr val="tx1"/>
            </a:solidFill>
            <a:miter lim="800000"/>
            <a:headEnd/>
            <a:tailEnd/>
          </a:ln>
        </p:spPr>
        <p:txBody>
          <a:bodyPr/>
          <a:lstStyle/>
          <a:p>
            <a:pPr algn="ctr"/>
            <a:r>
              <a:rPr kumimoji="1" lang="zh-CN" altLang="en-US" b="1" i="1" dirty="0" smtClean="0">
                <a:solidFill>
                  <a:srgbClr val="C00000"/>
                </a:solidFill>
                <a:ea typeface="宋体" pitchFamily="2" charset="-122"/>
              </a:rPr>
              <a:t>操作系统课程介绍的内容</a:t>
            </a:r>
            <a:endParaRPr kumimoji="1" lang="zh-CN" altLang="en-US" b="1" i="1" dirty="0">
              <a:solidFill>
                <a:srgbClr val="C00000"/>
              </a:solidFill>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noChangeArrowheads="1"/>
          </p:cNvSpPr>
          <p:nvPr>
            <p:ph type="title" idx="4294967295"/>
          </p:nvPr>
        </p:nvSpPr>
        <p:spPr>
          <a:xfrm>
            <a:off x="609601" y="279400"/>
            <a:ext cx="8312151" cy="575733"/>
          </a:xfrm>
        </p:spPr>
        <p:txBody>
          <a:bodyPr/>
          <a:lstStyle/>
          <a:p>
            <a:r>
              <a:rPr lang="zh-CN" altLang="en-US" sz="2667">
                <a:latin typeface="楷体" panose="02010609060101010101" pitchFamily="49" charset="-122"/>
                <a:ea typeface="楷体" panose="02010609060101010101" pitchFamily="49" charset="-122"/>
                <a:sym typeface="Times New Roman" panose="02020603050405020304" pitchFamily="18" charset="0"/>
              </a:rPr>
              <a:t>基本情况</a:t>
            </a:r>
          </a:p>
        </p:txBody>
      </p:sp>
      <p:sp>
        <p:nvSpPr>
          <p:cNvPr id="4099" name="内容占位符 2"/>
          <p:cNvSpPr>
            <a:spLocks noGrp="1" noChangeArrowheads="1"/>
          </p:cNvSpPr>
          <p:nvPr>
            <p:ph idx="1"/>
          </p:nvPr>
        </p:nvSpPr>
        <p:spPr>
          <a:xfrm>
            <a:off x="694267" y="1559984"/>
            <a:ext cx="10948714" cy="3505200"/>
          </a:xfrm>
        </p:spPr>
        <p:txBody>
          <a:bodyPr/>
          <a:lstStyle/>
          <a:p>
            <a:pPr marL="397923" indent="-397923" algn="l">
              <a:buFont typeface="Monotype Sorts" pitchFamily="2" charset="2"/>
              <a:buChar char="n"/>
            </a:pPr>
            <a:r>
              <a:rPr lang="zh-CN" altLang="en-US" sz="2667" b="1" dirty="0"/>
              <a:t>课程名称：</a:t>
            </a:r>
            <a:r>
              <a:rPr lang="zh-CN" altLang="en-US" sz="2667" b="1" dirty="0">
                <a:solidFill>
                  <a:srgbClr val="FF0000"/>
                </a:solidFill>
              </a:rPr>
              <a:t>操作系统</a:t>
            </a:r>
            <a:r>
              <a:rPr lang="zh-CN" altLang="en-US" sz="2667" dirty="0"/>
              <a:t>   </a:t>
            </a:r>
          </a:p>
          <a:p>
            <a:pPr marL="397923" indent="-397923" algn="l">
              <a:buFont typeface="Monotype Sorts" pitchFamily="2" charset="2"/>
              <a:buChar char="n"/>
            </a:pPr>
            <a:r>
              <a:rPr lang="zh-CN" altLang="en-US" sz="2667" b="1" dirty="0"/>
              <a:t>授课时数：</a:t>
            </a:r>
            <a:r>
              <a:rPr lang="en-US" altLang="zh-CN" sz="2400" dirty="0">
                <a:solidFill>
                  <a:srgbClr val="4302C6"/>
                </a:solidFill>
              </a:rPr>
              <a:t>64</a:t>
            </a:r>
            <a:r>
              <a:rPr lang="zh-CN" altLang="en-US" sz="2400" dirty="0">
                <a:solidFill>
                  <a:srgbClr val="4302C6"/>
                </a:solidFill>
              </a:rPr>
              <a:t>学时</a:t>
            </a:r>
            <a:endParaRPr lang="zh-CN" altLang="en-US" sz="2133" dirty="0">
              <a:solidFill>
                <a:srgbClr val="4302C6"/>
              </a:solidFill>
            </a:endParaRPr>
          </a:p>
          <a:p>
            <a:pPr marL="397923" indent="-397923" algn="l">
              <a:buFont typeface="Monotype Sorts" pitchFamily="2" charset="2"/>
              <a:buChar char="n"/>
            </a:pPr>
            <a:r>
              <a:rPr lang="zh-CN" altLang="en-US" sz="2667" b="1" dirty="0"/>
              <a:t>实验时数：</a:t>
            </a:r>
            <a:r>
              <a:rPr lang="zh-CN" altLang="en-US" sz="2400" dirty="0">
                <a:solidFill>
                  <a:srgbClr val="4302C6"/>
                </a:solidFill>
              </a:rPr>
              <a:t>16学时</a:t>
            </a:r>
          </a:p>
          <a:p>
            <a:pPr marL="397923" indent="-397923" algn="l">
              <a:buFont typeface="Monotype Sorts" pitchFamily="2" charset="2"/>
              <a:buChar char="n"/>
            </a:pPr>
            <a:r>
              <a:rPr lang="zh-CN" altLang="en-US" sz="2667" b="1" dirty="0"/>
              <a:t>面向对象：</a:t>
            </a:r>
            <a:r>
              <a:rPr lang="zh-CN" altLang="en-US" sz="2400" dirty="0"/>
              <a:t>计算机科学与技术专业、软件工程等</a:t>
            </a:r>
          </a:p>
          <a:p>
            <a:pPr marL="397923" indent="-397923" algn="l">
              <a:buFont typeface="Monotype Sorts" pitchFamily="2" charset="2"/>
              <a:buChar char="n"/>
            </a:pPr>
            <a:r>
              <a:rPr lang="zh-CN" altLang="en-US" sz="2667" b="1" dirty="0"/>
              <a:t>预修课程要求：</a:t>
            </a:r>
            <a:r>
              <a:rPr lang="zh-CN" altLang="en-US" sz="2400" dirty="0"/>
              <a:t>C/C++程序设计语言、数据结构、计算机组成</a:t>
            </a:r>
            <a:r>
              <a:rPr lang="zh-CN" altLang="en-US" sz="2400" dirty="0" smtClean="0"/>
              <a:t>原理</a:t>
            </a:r>
            <a:endParaRPr lang="en-US" altLang="zh-CN" sz="2400" dirty="0" smtClean="0"/>
          </a:p>
        </p:txBody>
      </p:sp>
    </p:spTree>
    <p:extLst>
      <p:ext uri="{BB962C8B-B14F-4D97-AF65-F5344CB8AC3E}">
        <p14:creationId xmlns:p14="http://schemas.microsoft.com/office/powerpoint/2010/main" val="3958835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t>Operating System Definition (Cont.)</a:t>
            </a:r>
          </a:p>
        </p:txBody>
      </p:sp>
      <p:sp>
        <p:nvSpPr>
          <p:cNvPr id="14339" name="Rectangle 3"/>
          <p:cNvSpPr>
            <a:spLocks noGrp="1" noChangeArrowheads="1"/>
          </p:cNvSpPr>
          <p:nvPr>
            <p:ph idx="1"/>
          </p:nvPr>
        </p:nvSpPr>
        <p:spPr/>
        <p:txBody>
          <a:bodyPr/>
          <a:lstStyle/>
          <a:p>
            <a:pPr eaLnBrk="1" hangingPunct="1"/>
            <a:r>
              <a:rPr lang="zh-CN" altLang="zh-CN" sz="2400" dirty="0">
                <a:solidFill>
                  <a:srgbClr val="FF0000"/>
                </a:solidFill>
                <a:latin typeface="楷体" pitchFamily="49" charset="-122"/>
              </a:rPr>
              <a:t>操作系统</a:t>
            </a:r>
            <a:r>
              <a:rPr lang="zh-CN" altLang="zh-CN" sz="2400" dirty="0">
                <a:solidFill>
                  <a:srgbClr val="0000FF"/>
                </a:solidFill>
                <a:latin typeface="楷体" pitchFamily="49" charset="-122"/>
              </a:rPr>
              <a:t>是</a:t>
            </a:r>
            <a:r>
              <a:rPr lang="zh-CN" altLang="en-US" sz="2400" dirty="0">
                <a:solidFill>
                  <a:srgbClr val="0000FF"/>
                </a:solidFill>
                <a:latin typeface="楷体" pitchFamily="49" charset="-122"/>
              </a:rPr>
              <a:t>一组</a:t>
            </a:r>
            <a:r>
              <a:rPr lang="zh-CN" altLang="en-US" sz="2400" dirty="0">
                <a:solidFill>
                  <a:srgbClr val="FF3300"/>
                </a:solidFill>
                <a:latin typeface="楷体" pitchFamily="49" charset="-122"/>
              </a:rPr>
              <a:t>有效</a:t>
            </a:r>
            <a:r>
              <a:rPr lang="zh-CN" altLang="zh-CN" sz="2400" dirty="0">
                <a:solidFill>
                  <a:srgbClr val="0000FF"/>
                </a:solidFill>
                <a:latin typeface="楷体" pitchFamily="49" charset="-122"/>
              </a:rPr>
              <a:t>控制和管理计算机各种硬件和软件资源，</a:t>
            </a:r>
            <a:r>
              <a:rPr lang="zh-CN" altLang="zh-CN" sz="2400" dirty="0">
                <a:solidFill>
                  <a:srgbClr val="FF3300"/>
                </a:solidFill>
                <a:latin typeface="楷体" pitchFamily="49" charset="-122"/>
              </a:rPr>
              <a:t>合理</a:t>
            </a:r>
            <a:r>
              <a:rPr lang="zh-CN" altLang="zh-CN" sz="2400" dirty="0">
                <a:solidFill>
                  <a:srgbClr val="0000FF"/>
                </a:solidFill>
                <a:latin typeface="楷体" pitchFamily="49" charset="-122"/>
              </a:rPr>
              <a:t>的组织计算机的工作流程 ，以及</a:t>
            </a:r>
            <a:r>
              <a:rPr lang="zh-CN" altLang="zh-CN" sz="2400" dirty="0">
                <a:solidFill>
                  <a:srgbClr val="FF3300"/>
                </a:solidFill>
                <a:latin typeface="楷体" pitchFamily="49" charset="-122"/>
              </a:rPr>
              <a:t>方便</a:t>
            </a:r>
            <a:r>
              <a:rPr lang="zh-CN" altLang="zh-CN" sz="2400" dirty="0">
                <a:solidFill>
                  <a:srgbClr val="0000FF"/>
                </a:solidFill>
                <a:latin typeface="楷体" pitchFamily="49" charset="-122"/>
              </a:rPr>
              <a:t>用户的程序的集合</a:t>
            </a:r>
            <a:r>
              <a:rPr lang="zh-CN" altLang="en-US" sz="2400" dirty="0">
                <a:solidFill>
                  <a:srgbClr val="0000FF"/>
                </a:solidFill>
                <a:latin typeface="楷体" pitchFamily="49" charset="-122"/>
              </a:rPr>
              <a:t>。</a:t>
            </a:r>
            <a:r>
              <a:rPr lang="zh-CN" altLang="en-US" sz="2000" dirty="0">
                <a:solidFill>
                  <a:srgbClr val="0000FF"/>
                </a:solidFill>
                <a:latin typeface="楷体" pitchFamily="49" charset="-122"/>
              </a:rPr>
              <a:t> </a:t>
            </a:r>
            <a:r>
              <a:rPr lang="en-US" altLang="zh-CN" sz="2000" i="1" dirty="0">
                <a:latin typeface="楷体" pitchFamily="49" charset="-122"/>
              </a:rPr>
              <a:t>——</a:t>
            </a:r>
            <a:r>
              <a:rPr lang="zh-CN" altLang="en-US" sz="2000" i="1" dirty="0">
                <a:solidFill>
                  <a:schemeClr val="tx2"/>
                </a:solidFill>
                <a:latin typeface="楷体" pitchFamily="49" charset="-122"/>
              </a:rPr>
              <a:t>很多中文书的描述</a:t>
            </a:r>
            <a:endParaRPr lang="en-US" altLang="zh-CN" sz="2000" i="1" dirty="0">
              <a:solidFill>
                <a:schemeClr val="tx2"/>
              </a:solidFill>
              <a:latin typeface="楷体" pitchFamily="49" charset="-122"/>
            </a:endParaRPr>
          </a:p>
          <a:p>
            <a:pPr eaLnBrk="1" hangingPunct="1"/>
            <a:r>
              <a:rPr lang="zh-CN" altLang="en-US" sz="2000" i="1" dirty="0">
                <a:solidFill>
                  <a:schemeClr val="tx2"/>
                </a:solidFill>
                <a:latin typeface="楷体" pitchFamily="49" charset="-122"/>
              </a:rPr>
              <a:t>体现：</a:t>
            </a:r>
          </a:p>
          <a:p>
            <a:pPr lvl="1" eaLnBrk="1" hangingPunct="1"/>
            <a:r>
              <a:rPr lang="zh-CN" altLang="en-US" sz="2000" dirty="0">
                <a:solidFill>
                  <a:srgbClr val="FF0000"/>
                </a:solidFill>
                <a:latin typeface="楷体" pitchFamily="49" charset="-122"/>
              </a:rPr>
              <a:t>有效（</a:t>
            </a:r>
            <a:r>
              <a:rPr lang="en-US" altLang="zh-CN" sz="2000" dirty="0">
                <a:solidFill>
                  <a:srgbClr val="FF0000"/>
                </a:solidFill>
                <a:latin typeface="楷体" pitchFamily="49" charset="-122"/>
              </a:rPr>
              <a:t>efficient</a:t>
            </a:r>
            <a:r>
              <a:rPr lang="zh-CN" altLang="en-US" sz="2000" dirty="0">
                <a:solidFill>
                  <a:srgbClr val="FF0000"/>
                </a:solidFill>
                <a:latin typeface="楷体" pitchFamily="49" charset="-122"/>
              </a:rPr>
              <a:t>）</a:t>
            </a:r>
            <a:r>
              <a:rPr lang="zh-CN" altLang="en-US" sz="2000" dirty="0">
                <a:solidFill>
                  <a:schemeClr val="accent2"/>
                </a:solidFill>
                <a:latin typeface="楷体" pitchFamily="49" charset="-122"/>
              </a:rPr>
              <a:t>：</a:t>
            </a:r>
            <a:r>
              <a:rPr lang="zh-CN" altLang="en-US" sz="2000" dirty="0">
                <a:latin typeface="楷体" pitchFamily="49" charset="-122"/>
              </a:rPr>
              <a:t>系统效率高，资源利用率高</a:t>
            </a:r>
          </a:p>
          <a:p>
            <a:pPr lvl="1" eaLnBrk="1" hangingPunct="1">
              <a:buFont typeface="Monotype Sorts" pitchFamily="2" charset="2"/>
              <a:buNone/>
            </a:pPr>
            <a:r>
              <a:rPr lang="zh-CN" altLang="en-US" sz="2000" dirty="0">
                <a:latin typeface="楷体" pitchFamily="49" charset="-122"/>
              </a:rPr>
              <a:t> 		</a:t>
            </a:r>
            <a:r>
              <a:rPr lang="zh-CN" altLang="en-US" sz="1800" dirty="0">
                <a:latin typeface="楷体" pitchFamily="49" charset="-122"/>
              </a:rPr>
              <a:t>（如：</a:t>
            </a:r>
            <a:r>
              <a:rPr lang="en-US" altLang="zh-CN" sz="1800" dirty="0">
                <a:latin typeface="楷体" pitchFamily="49" charset="-122"/>
              </a:rPr>
              <a:t>CPU</a:t>
            </a:r>
            <a:r>
              <a:rPr lang="zh-CN" altLang="en-US" sz="1800" dirty="0">
                <a:latin typeface="楷体" pitchFamily="49" charset="-122"/>
              </a:rPr>
              <a:t>使用率，内存、外部设备是否忙）</a:t>
            </a:r>
          </a:p>
          <a:p>
            <a:pPr lvl="1" eaLnBrk="1" hangingPunct="1"/>
            <a:r>
              <a:rPr lang="zh-CN" altLang="en-US" sz="2000" dirty="0">
                <a:solidFill>
                  <a:srgbClr val="FF0000"/>
                </a:solidFill>
                <a:latin typeface="楷体" pitchFamily="49" charset="-122"/>
              </a:rPr>
              <a:t>合理：</a:t>
            </a:r>
            <a:r>
              <a:rPr lang="zh-CN" altLang="en-US" sz="2000" dirty="0">
                <a:latin typeface="楷体" pitchFamily="49" charset="-122"/>
              </a:rPr>
              <a:t>公平，如果不公平则会产生“死锁”或“饥饿”</a:t>
            </a:r>
          </a:p>
          <a:p>
            <a:pPr lvl="1" eaLnBrk="1" hangingPunct="1"/>
            <a:r>
              <a:rPr lang="zh-CN" altLang="en-US" sz="2000" dirty="0">
                <a:solidFill>
                  <a:srgbClr val="FF0000"/>
                </a:solidFill>
                <a:latin typeface="楷体" pitchFamily="49" charset="-122"/>
              </a:rPr>
              <a:t>方便（</a:t>
            </a:r>
            <a:r>
              <a:rPr lang="en-US" altLang="zh-CN" sz="2000" dirty="0">
                <a:solidFill>
                  <a:srgbClr val="FF0000"/>
                </a:solidFill>
                <a:latin typeface="楷体" pitchFamily="49" charset="-122"/>
              </a:rPr>
              <a:t>convenience</a:t>
            </a:r>
            <a:r>
              <a:rPr lang="zh-CN" altLang="en-US" sz="2000" dirty="0">
                <a:solidFill>
                  <a:srgbClr val="FF0000"/>
                </a:solidFill>
                <a:latin typeface="楷体" pitchFamily="49" charset="-122"/>
              </a:rPr>
              <a:t>）</a:t>
            </a:r>
            <a:r>
              <a:rPr lang="zh-CN" altLang="en-US" sz="2000" dirty="0">
                <a:solidFill>
                  <a:schemeClr val="accent2"/>
                </a:solidFill>
                <a:latin typeface="楷体" pitchFamily="49" charset="-122"/>
              </a:rPr>
              <a:t>：</a:t>
            </a:r>
            <a:r>
              <a:rPr lang="zh-CN" altLang="en-US" sz="2000" dirty="0">
                <a:latin typeface="楷体" pitchFamily="49" charset="-122"/>
              </a:rPr>
              <a:t>用户界面</a:t>
            </a:r>
            <a:r>
              <a:rPr lang="en-US" altLang="zh-CN" sz="2000" dirty="0">
                <a:latin typeface="楷体" pitchFamily="49" charset="-122"/>
              </a:rPr>
              <a:t>,</a:t>
            </a:r>
            <a:r>
              <a:rPr lang="zh-CN" altLang="en-US" sz="2000" dirty="0">
                <a:latin typeface="楷体" pitchFamily="49" charset="-122"/>
              </a:rPr>
              <a:t>编程接口</a:t>
            </a:r>
            <a:endParaRPr lang="en-US" altLang="zh-CN" sz="2000" dirty="0">
              <a:latin typeface="楷体" pitchFamily="49" charset="-122"/>
            </a:endParaRP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smtClean="0">
                <a:solidFill>
                  <a:srgbClr val="7030A0"/>
                </a:solidFill>
              </a:rPr>
              <a:t>1.2 </a:t>
            </a:r>
            <a:r>
              <a:rPr lang="en-US" altLang="zh-CN" sz="3600" dirty="0">
                <a:solidFill>
                  <a:srgbClr val="7030A0"/>
                </a:solidFill>
              </a:rPr>
              <a:t>Computer-System Organization</a:t>
            </a:r>
            <a:endParaRPr lang="zh-CN" altLang="en-US" sz="3600" dirty="0">
              <a:solidFill>
                <a:srgbClr val="7030A0"/>
              </a:solidFill>
            </a:endParaRPr>
          </a:p>
        </p:txBody>
      </p:sp>
      <p:sp>
        <p:nvSpPr>
          <p:cNvPr id="6" name="文本占位符 5"/>
          <p:cNvSpPr>
            <a:spLocks noGrp="1"/>
          </p:cNvSpPr>
          <p:nvPr>
            <p:ph type="body" idx="1"/>
          </p:nvPr>
        </p:nvSpPr>
        <p:spPr>
          <a:xfrm>
            <a:off x="668616" y="4406900"/>
            <a:ext cx="10363200" cy="1500187"/>
          </a:xfrm>
        </p:spPr>
        <p:txBody>
          <a:bodyPr/>
          <a:lstStyle/>
          <a:p>
            <a:endParaRPr lang="zh-CN" altLang="en-US" dirty="0"/>
          </a:p>
        </p:txBody>
      </p:sp>
    </p:spTree>
    <p:extLst>
      <p:ext uri="{BB962C8B-B14F-4D97-AF65-F5344CB8AC3E}">
        <p14:creationId xmlns:p14="http://schemas.microsoft.com/office/powerpoint/2010/main" val="691661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dirty="0" smtClean="0">
                <a:solidFill>
                  <a:srgbClr val="FF3300"/>
                </a:solidFill>
              </a:rPr>
              <a:t> </a:t>
            </a:r>
            <a:r>
              <a:rPr lang="en-US" altLang="zh-CN" dirty="0" smtClean="0"/>
              <a:t>Computer System Organization</a:t>
            </a:r>
          </a:p>
        </p:txBody>
      </p:sp>
      <p:sp>
        <p:nvSpPr>
          <p:cNvPr id="15363" name="Rectangle 3"/>
          <p:cNvSpPr>
            <a:spLocks noGrp="1" noChangeArrowheads="1"/>
          </p:cNvSpPr>
          <p:nvPr>
            <p:ph idx="1"/>
          </p:nvPr>
        </p:nvSpPr>
        <p:spPr/>
        <p:txBody>
          <a:bodyPr/>
          <a:lstStyle/>
          <a:p>
            <a:pPr eaLnBrk="1" hangingPunct="1"/>
            <a:r>
              <a:rPr lang="zh-CN" altLang="en-US" sz="2400" dirty="0">
                <a:solidFill>
                  <a:srgbClr val="FF0066"/>
                </a:solidFill>
                <a:latin typeface="楷体_GB2312" pitchFamily="49" charset="-122"/>
              </a:rPr>
              <a:t>总线结构，</a:t>
            </a:r>
            <a:r>
              <a:rPr lang="zh-CN" altLang="en-US" sz="2400" dirty="0">
                <a:latin typeface="Times New Roman" pitchFamily="18" charset="0"/>
              </a:rPr>
              <a:t> </a:t>
            </a:r>
            <a:r>
              <a:rPr lang="zh-CN" altLang="en-US" sz="2400" b="0" dirty="0">
                <a:latin typeface="楷体_GB2312" pitchFamily="49" charset="-122"/>
              </a:rPr>
              <a:t>微型计算机是以总线为纽带来构成计算机系统，中央处理机（</a:t>
            </a:r>
            <a:r>
              <a:rPr lang="en-US" altLang="zh-CN" sz="2400" b="0" dirty="0">
                <a:latin typeface="楷体_GB2312" pitchFamily="49" charset="-122"/>
              </a:rPr>
              <a:t>CPU</a:t>
            </a:r>
            <a:r>
              <a:rPr lang="zh-CN" altLang="en-US" sz="2400" b="0" dirty="0">
                <a:latin typeface="楷体_GB2312" pitchFamily="49" charset="-122"/>
              </a:rPr>
              <a:t>）、存储器、 </a:t>
            </a:r>
            <a:r>
              <a:rPr lang="en-US" altLang="zh-CN" sz="2400" b="0" dirty="0">
                <a:latin typeface="楷体_GB2312" pitchFamily="49" charset="-122"/>
              </a:rPr>
              <a:t>I</a:t>
            </a:r>
            <a:r>
              <a:rPr lang="zh-CN" altLang="en-US" sz="2400" b="0" dirty="0">
                <a:latin typeface="楷体_GB2312" pitchFamily="49" charset="-122"/>
              </a:rPr>
              <a:t>／</a:t>
            </a:r>
            <a:r>
              <a:rPr lang="en-US" altLang="zh-CN" sz="2400" b="0" dirty="0">
                <a:latin typeface="楷体_GB2312" pitchFamily="49" charset="-122"/>
              </a:rPr>
              <a:t>O</a:t>
            </a:r>
            <a:r>
              <a:rPr lang="zh-CN" altLang="en-US" sz="2400" b="0" dirty="0">
                <a:latin typeface="楷体_GB2312" pitchFamily="49" charset="-122"/>
              </a:rPr>
              <a:t>设备（包括外存磁盘、磁带）都挂接在总线。</a:t>
            </a:r>
            <a:r>
              <a:rPr lang="zh-CN" altLang="en-US" sz="2400" b="0" dirty="0">
                <a:latin typeface="Times New Roman" pitchFamily="18" charset="0"/>
              </a:rPr>
              <a:t> </a:t>
            </a:r>
          </a:p>
          <a:p>
            <a:pPr lvl="1" eaLnBrk="1" hangingPunct="1"/>
            <a:endParaRPr lang="zh-CN" altLang="en-US" sz="1600" dirty="0">
              <a:latin typeface="Arial" pitchFamily="34" charset="0"/>
              <a:ea typeface="宋体" pitchFamily="2" charset="-122"/>
            </a:endParaRPr>
          </a:p>
        </p:txBody>
      </p:sp>
      <p:sp>
        <p:nvSpPr>
          <p:cNvPr id="15364" name="Text Box 5"/>
          <p:cNvSpPr txBox="1">
            <a:spLocks noChangeArrowheads="1"/>
          </p:cNvSpPr>
          <p:nvPr/>
        </p:nvSpPr>
        <p:spPr bwMode="auto">
          <a:xfrm>
            <a:off x="3643314" y="6180932"/>
            <a:ext cx="4498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pPr>
            <a:r>
              <a:rPr lang="en-US" altLang="zh-CN" b="1" dirty="0">
                <a:ea typeface="宋体" pitchFamily="2" charset="-122"/>
              </a:rPr>
              <a:t>A modern computer system</a:t>
            </a:r>
            <a:r>
              <a:rPr lang="zh-CN" altLang="en-US" b="1" dirty="0">
                <a:ea typeface="宋体" pitchFamily="2" charset="-122"/>
              </a:rPr>
              <a:t>，总线型</a:t>
            </a:r>
          </a:p>
        </p:txBody>
      </p:sp>
      <p:pic>
        <p:nvPicPr>
          <p:cNvPr id="15365" name="Picture 6" descr="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610" y="2291557"/>
            <a:ext cx="7755783"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smtClean="0"/>
              <a:t>Computer System Organization</a:t>
            </a:r>
            <a:endParaRPr lang="zh-CN" altLang="en-US" smtClean="0"/>
          </a:p>
        </p:txBody>
      </p:sp>
      <p:sp>
        <p:nvSpPr>
          <p:cNvPr id="16387" name="Rectangle 3"/>
          <p:cNvSpPr>
            <a:spLocks noGrp="1" noChangeArrowheads="1"/>
          </p:cNvSpPr>
          <p:nvPr>
            <p:ph idx="1"/>
          </p:nvPr>
        </p:nvSpPr>
        <p:spPr/>
        <p:txBody>
          <a:bodyPr/>
          <a:lstStyle/>
          <a:p>
            <a:pPr marL="0" indent="-400050" eaLnBrk="1" hangingPunct="1">
              <a:lnSpc>
                <a:spcPct val="90000"/>
              </a:lnSpc>
              <a:defRPr/>
            </a:pPr>
            <a:r>
              <a:rPr lang="zh-CN" altLang="en-US" sz="2200" dirty="0">
                <a:solidFill>
                  <a:srgbClr val="FF0000"/>
                </a:solidFill>
                <a:latin typeface="Times New Roman" pitchFamily="18" charset="0"/>
              </a:rPr>
              <a:t>主机型：</a:t>
            </a:r>
            <a:r>
              <a:rPr lang="zh-CN" altLang="en-US" sz="2200" dirty="0">
                <a:latin typeface="Times New Roman" pitchFamily="18" charset="0"/>
              </a:rPr>
              <a:t>这类计算机以存储器为中心，</a:t>
            </a:r>
            <a:r>
              <a:rPr lang="en-US" altLang="zh-CN" sz="2200" dirty="0">
                <a:latin typeface="Times New Roman" pitchFamily="18" charset="0"/>
              </a:rPr>
              <a:t>CPU</a:t>
            </a:r>
            <a:r>
              <a:rPr lang="zh-CN" altLang="en-US" sz="2200" dirty="0">
                <a:latin typeface="Times New Roman" pitchFamily="18" charset="0"/>
              </a:rPr>
              <a:t>和各种通道都与存储器相连。</a:t>
            </a:r>
            <a:endParaRPr lang="zh-CN" altLang="en-US" dirty="0">
              <a:latin typeface="Times New Roman" pitchFamily="18" charset="0"/>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endParaRPr lang="zh-CN" altLang="en-US" sz="1400" dirty="0">
              <a:latin typeface="Times New Roman" pitchFamily="18" charset="0"/>
              <a:ea typeface="宋体" charset="-122"/>
            </a:endParaRPr>
          </a:p>
          <a:p>
            <a:pPr eaLnBrk="1" hangingPunct="1">
              <a:lnSpc>
                <a:spcPct val="90000"/>
              </a:lnSpc>
              <a:buFont typeface="Monotype Sorts" pitchFamily="2" charset="2"/>
              <a:buNone/>
              <a:defRPr/>
            </a:pPr>
            <a:r>
              <a:rPr lang="zh-CN" altLang="en-US" sz="1400" dirty="0">
                <a:latin typeface="Times New Roman" pitchFamily="18" charset="0"/>
                <a:ea typeface="宋体" charset="-122"/>
              </a:rPr>
              <a:t>                                                 </a:t>
            </a:r>
            <a:r>
              <a:rPr lang="en-US" altLang="zh-CN" sz="1400" dirty="0">
                <a:latin typeface="Times New Roman" pitchFamily="18" charset="0"/>
                <a:ea typeface="宋体" charset="-122"/>
              </a:rPr>
              <a:t>a</a:t>
            </a:r>
            <a:endParaRPr lang="zh-CN" altLang="en-US" sz="1400" dirty="0">
              <a:latin typeface="Times New Roman" pitchFamily="18" charset="0"/>
              <a:ea typeface="宋体" charset="-122"/>
            </a:endParaRPr>
          </a:p>
        </p:txBody>
      </p:sp>
      <p:grpSp>
        <p:nvGrpSpPr>
          <p:cNvPr id="16388" name="Group 4"/>
          <p:cNvGrpSpPr>
            <a:grpSpLocks/>
          </p:cNvGrpSpPr>
          <p:nvPr/>
        </p:nvGrpSpPr>
        <p:grpSpPr bwMode="auto">
          <a:xfrm>
            <a:off x="2681289" y="2047875"/>
            <a:ext cx="5965825" cy="3276600"/>
            <a:chOff x="1557" y="7460"/>
            <a:chExt cx="7680" cy="2984"/>
          </a:xfrm>
        </p:grpSpPr>
        <p:sp>
          <p:nvSpPr>
            <p:cNvPr id="16390" name="Rectangle 5"/>
            <p:cNvSpPr>
              <a:spLocks noChangeArrowheads="1"/>
            </p:cNvSpPr>
            <p:nvPr/>
          </p:nvSpPr>
          <p:spPr bwMode="auto">
            <a:xfrm>
              <a:off x="1557" y="7460"/>
              <a:ext cx="840" cy="520"/>
            </a:xfrm>
            <a:prstGeom prst="rect">
              <a:avLst/>
            </a:prstGeom>
            <a:solidFill>
              <a:srgbClr val="FFFFFF"/>
            </a:solidFill>
            <a:ln w="9525">
              <a:solidFill>
                <a:srgbClr val="000000"/>
              </a:solidFill>
              <a:miter lim="800000"/>
              <a:headEnd/>
              <a:tailEnd/>
            </a:ln>
          </p:spPr>
          <p:txBody>
            <a:bodyPr/>
            <a:lstStyle/>
            <a:p>
              <a:pPr algn="just" eaLnBrk="1" hangingPunct="1"/>
              <a:r>
                <a:rPr kumimoji="1" lang="zh-CN" altLang="en-US" sz="2000">
                  <a:latin typeface="Times New Roman" pitchFamily="18" charset="0"/>
                  <a:ea typeface="宋体" pitchFamily="2" charset="-122"/>
                </a:rPr>
                <a:t>终端</a:t>
              </a:r>
              <a:endParaRPr kumimoji="1" lang="zh-CN" altLang="en-US">
                <a:latin typeface="Times New Roman" pitchFamily="18" charset="0"/>
                <a:ea typeface="宋体" pitchFamily="2" charset="-122"/>
              </a:endParaRPr>
            </a:p>
          </p:txBody>
        </p:sp>
        <p:sp>
          <p:nvSpPr>
            <p:cNvPr id="16391" name="Rectangle 6"/>
            <p:cNvSpPr>
              <a:spLocks noChangeArrowheads="1"/>
            </p:cNvSpPr>
            <p:nvPr/>
          </p:nvSpPr>
          <p:spPr bwMode="auto">
            <a:xfrm>
              <a:off x="1557" y="8816"/>
              <a:ext cx="960" cy="520"/>
            </a:xfrm>
            <a:prstGeom prst="rect">
              <a:avLst/>
            </a:prstGeom>
            <a:solidFill>
              <a:srgbClr val="FFFFFF"/>
            </a:solidFill>
            <a:ln w="9525">
              <a:solidFill>
                <a:srgbClr val="000000"/>
              </a:solidFill>
              <a:miter lim="800000"/>
              <a:headEnd/>
              <a:tailEnd/>
            </a:ln>
          </p:spPr>
          <p:txBody>
            <a:bodyPr/>
            <a:lstStyle/>
            <a:p>
              <a:pPr algn="just" eaLnBrk="1" hangingPunct="1"/>
              <a:r>
                <a:rPr kumimoji="1" lang="zh-CN" altLang="en-US" sz="1600">
                  <a:latin typeface="Times New Roman" pitchFamily="18" charset="0"/>
                  <a:ea typeface="宋体" pitchFamily="2" charset="-122"/>
                </a:rPr>
                <a:t>打印机</a:t>
              </a:r>
            </a:p>
          </p:txBody>
        </p:sp>
        <p:sp>
          <p:nvSpPr>
            <p:cNvPr id="16392" name="Rectangle 7"/>
            <p:cNvSpPr>
              <a:spLocks noChangeArrowheads="1"/>
            </p:cNvSpPr>
            <p:nvPr/>
          </p:nvSpPr>
          <p:spPr bwMode="auto">
            <a:xfrm>
              <a:off x="3237" y="7564"/>
              <a:ext cx="600" cy="1872"/>
            </a:xfrm>
            <a:prstGeom prst="rect">
              <a:avLst/>
            </a:prstGeom>
            <a:solidFill>
              <a:srgbClr val="FFFFFF"/>
            </a:solidFill>
            <a:ln w="9525">
              <a:solidFill>
                <a:srgbClr val="000000"/>
              </a:solidFill>
              <a:miter lim="800000"/>
              <a:headEnd/>
              <a:tailEnd/>
            </a:ln>
          </p:spPr>
          <p:txBody>
            <a:bodyPr/>
            <a:lstStyle/>
            <a:p>
              <a:pPr algn="just" eaLnBrk="1" hangingPunct="1"/>
              <a:endParaRPr kumimoji="1" lang="zh-CN" altLang="en-US" sz="1000">
                <a:latin typeface="Times New Roman" pitchFamily="18" charset="0"/>
                <a:ea typeface="宋体" pitchFamily="2" charset="-122"/>
              </a:endParaRPr>
            </a:p>
            <a:p>
              <a:pPr algn="just" eaLnBrk="1" hangingPunct="1"/>
              <a:endParaRPr kumimoji="1" lang="zh-CN" altLang="en-US" sz="2400">
                <a:latin typeface="Times New Roman" pitchFamily="18" charset="0"/>
                <a:ea typeface="宋体" pitchFamily="2" charset="-122"/>
              </a:endParaRPr>
            </a:p>
            <a:p>
              <a:pPr algn="just" eaLnBrk="1" hangingPunct="1"/>
              <a:r>
                <a:rPr kumimoji="1" lang="zh-CN" altLang="en-US" sz="2400">
                  <a:latin typeface="Times New Roman" pitchFamily="18" charset="0"/>
                  <a:ea typeface="宋体" pitchFamily="2" charset="-122"/>
                </a:rPr>
                <a:t>多</a:t>
              </a:r>
            </a:p>
            <a:p>
              <a:pPr algn="just" eaLnBrk="1" hangingPunct="1"/>
              <a:r>
                <a:rPr kumimoji="1" lang="zh-CN" altLang="en-US" sz="2400">
                  <a:latin typeface="Times New Roman" pitchFamily="18" charset="0"/>
                  <a:ea typeface="宋体" pitchFamily="2" charset="-122"/>
                </a:rPr>
                <a:t>路</a:t>
              </a:r>
            </a:p>
            <a:p>
              <a:pPr algn="just" eaLnBrk="1" hangingPunct="1"/>
              <a:r>
                <a:rPr kumimoji="1" lang="zh-CN" altLang="en-US" sz="2400">
                  <a:latin typeface="Times New Roman" pitchFamily="18" charset="0"/>
                  <a:ea typeface="宋体" pitchFamily="2" charset="-122"/>
                </a:rPr>
                <a:t>通道</a:t>
              </a:r>
              <a:r>
                <a:rPr kumimoji="1" lang="zh-CN" altLang="en-US" sz="1000">
                  <a:latin typeface="Times New Roman" pitchFamily="18" charset="0"/>
                  <a:ea typeface="宋体" pitchFamily="2" charset="-122"/>
                </a:rPr>
                <a:t>  </a:t>
              </a:r>
            </a:p>
          </p:txBody>
        </p:sp>
        <p:sp>
          <p:nvSpPr>
            <p:cNvPr id="16393" name="Rectangle 8"/>
            <p:cNvSpPr>
              <a:spLocks noChangeArrowheads="1"/>
            </p:cNvSpPr>
            <p:nvPr/>
          </p:nvSpPr>
          <p:spPr bwMode="auto">
            <a:xfrm>
              <a:off x="4677" y="7564"/>
              <a:ext cx="1320" cy="1352"/>
            </a:xfrm>
            <a:prstGeom prst="rect">
              <a:avLst/>
            </a:prstGeom>
            <a:solidFill>
              <a:srgbClr val="FFFFFF"/>
            </a:solidFill>
            <a:ln w="9525">
              <a:solidFill>
                <a:srgbClr val="000000"/>
              </a:solidFill>
              <a:miter lim="800000"/>
              <a:headEnd/>
              <a:tailEnd/>
            </a:ln>
          </p:spPr>
          <p:txBody>
            <a:bodyPr/>
            <a:lstStyle/>
            <a:p>
              <a:pPr algn="just" eaLnBrk="1" hangingPunct="1"/>
              <a:endParaRPr kumimoji="1" lang="zh-CN" altLang="en-US" sz="1000">
                <a:latin typeface="Times New Roman" pitchFamily="18" charset="0"/>
                <a:ea typeface="宋体" pitchFamily="2" charset="-122"/>
              </a:endParaRPr>
            </a:p>
            <a:p>
              <a:pPr algn="just" eaLnBrk="1" hangingPunct="1"/>
              <a:endParaRPr kumimoji="1" lang="zh-CN" altLang="en-US" sz="1000">
                <a:latin typeface="Times New Roman" pitchFamily="18" charset="0"/>
                <a:ea typeface="宋体" pitchFamily="2" charset="-122"/>
              </a:endParaRPr>
            </a:p>
            <a:p>
              <a:pPr algn="just" eaLnBrk="1" hangingPunct="1"/>
              <a:r>
                <a:rPr kumimoji="1" lang="zh-CN" altLang="en-US" sz="1000">
                  <a:latin typeface="Times New Roman" pitchFamily="18" charset="0"/>
                  <a:ea typeface="宋体" pitchFamily="2" charset="-122"/>
                </a:rPr>
                <a:t>  </a:t>
              </a:r>
              <a:r>
                <a:rPr kumimoji="1" lang="zh-CN" altLang="en-US" sz="2000">
                  <a:latin typeface="Times New Roman" pitchFamily="18" charset="0"/>
                  <a:ea typeface="宋体" pitchFamily="2" charset="-122"/>
                </a:rPr>
                <a:t>存储器</a:t>
              </a:r>
            </a:p>
          </p:txBody>
        </p:sp>
        <p:sp>
          <p:nvSpPr>
            <p:cNvPr id="16394" name="Rectangle 9"/>
            <p:cNvSpPr>
              <a:spLocks noChangeArrowheads="1"/>
            </p:cNvSpPr>
            <p:nvPr/>
          </p:nvSpPr>
          <p:spPr bwMode="auto">
            <a:xfrm>
              <a:off x="4677" y="10062"/>
              <a:ext cx="1320" cy="382"/>
            </a:xfrm>
            <a:prstGeom prst="rect">
              <a:avLst/>
            </a:prstGeom>
            <a:solidFill>
              <a:srgbClr val="FFFFFF"/>
            </a:solidFill>
            <a:ln w="9525">
              <a:solidFill>
                <a:srgbClr val="000000"/>
              </a:solidFill>
              <a:miter lim="800000"/>
              <a:headEnd/>
              <a:tailEnd/>
            </a:ln>
          </p:spPr>
          <p:txBody>
            <a:bodyPr/>
            <a:lstStyle/>
            <a:p>
              <a:pPr algn="just" eaLnBrk="1" hangingPunct="1"/>
              <a:r>
                <a:rPr kumimoji="1" lang="zh-CN" altLang="en-US" sz="1000">
                  <a:latin typeface="Times New Roman" pitchFamily="18" charset="0"/>
                  <a:ea typeface="宋体" pitchFamily="2" charset="-122"/>
                </a:rPr>
                <a:t>     </a:t>
              </a:r>
              <a:r>
                <a:rPr kumimoji="1" lang="zh-CN" altLang="en-US" sz="2400">
                  <a:latin typeface="Times New Roman" pitchFamily="18" charset="0"/>
                  <a:ea typeface="宋体" pitchFamily="2" charset="-122"/>
                </a:rPr>
                <a:t> </a:t>
              </a:r>
              <a:r>
                <a:rPr kumimoji="1" lang="en-US" altLang="zh-CN" sz="2400">
                  <a:latin typeface="Times New Roman" pitchFamily="18" charset="0"/>
                  <a:ea typeface="宋体" pitchFamily="2" charset="-122"/>
                </a:rPr>
                <a:t>CPU</a:t>
              </a:r>
              <a:endParaRPr kumimoji="1" lang="en-US" altLang="zh-CN">
                <a:latin typeface="Times New Roman" pitchFamily="18" charset="0"/>
                <a:ea typeface="宋体" pitchFamily="2" charset="-122"/>
              </a:endParaRPr>
            </a:p>
          </p:txBody>
        </p:sp>
        <p:sp>
          <p:nvSpPr>
            <p:cNvPr id="16395" name="Rectangle 10"/>
            <p:cNvSpPr>
              <a:spLocks noChangeArrowheads="1"/>
            </p:cNvSpPr>
            <p:nvPr/>
          </p:nvSpPr>
          <p:spPr bwMode="auto">
            <a:xfrm>
              <a:off x="6957" y="7460"/>
              <a:ext cx="600" cy="1768"/>
            </a:xfrm>
            <a:prstGeom prst="rect">
              <a:avLst/>
            </a:prstGeom>
            <a:solidFill>
              <a:srgbClr val="FFFFFF"/>
            </a:solidFill>
            <a:ln w="9525">
              <a:solidFill>
                <a:srgbClr val="000000"/>
              </a:solidFill>
              <a:miter lim="800000"/>
              <a:headEnd/>
              <a:tailEnd/>
            </a:ln>
          </p:spPr>
          <p:txBody>
            <a:bodyPr/>
            <a:lstStyle/>
            <a:p>
              <a:pPr algn="just" eaLnBrk="1" hangingPunct="1"/>
              <a:r>
                <a:rPr kumimoji="1" lang="zh-CN" altLang="en-US" sz="1000">
                  <a:latin typeface="Times New Roman" pitchFamily="18" charset="0"/>
                  <a:ea typeface="宋体" pitchFamily="2" charset="-122"/>
                </a:rPr>
                <a:t>    </a:t>
              </a:r>
            </a:p>
            <a:p>
              <a:pPr algn="just" eaLnBrk="1" hangingPunct="1"/>
              <a:endParaRPr kumimoji="1" lang="zh-CN" altLang="en-US" sz="1000">
                <a:latin typeface="Times New Roman" pitchFamily="18" charset="0"/>
                <a:ea typeface="宋体" pitchFamily="2" charset="-122"/>
              </a:endParaRPr>
            </a:p>
            <a:p>
              <a:pPr eaLnBrk="1" hangingPunct="1"/>
              <a:r>
                <a:rPr kumimoji="1" lang="zh-CN" altLang="en-US" sz="2400">
                  <a:latin typeface="Times New Roman" pitchFamily="18" charset="0"/>
                  <a:ea typeface="宋体" pitchFamily="2" charset="-122"/>
                </a:rPr>
                <a:t>选择通道</a:t>
              </a:r>
              <a:endParaRPr kumimoji="1" lang="zh-CN" altLang="en-US" sz="1000">
                <a:latin typeface="Times New Roman" pitchFamily="18" charset="0"/>
                <a:ea typeface="宋体" pitchFamily="2" charset="-122"/>
              </a:endParaRPr>
            </a:p>
          </p:txBody>
        </p:sp>
        <p:sp>
          <p:nvSpPr>
            <p:cNvPr id="16396" name="Oval 11"/>
            <p:cNvSpPr>
              <a:spLocks noChangeArrowheads="1"/>
            </p:cNvSpPr>
            <p:nvPr/>
          </p:nvSpPr>
          <p:spPr bwMode="auto">
            <a:xfrm>
              <a:off x="8757" y="7460"/>
              <a:ext cx="480" cy="416"/>
            </a:xfrm>
            <a:prstGeom prst="ellipse">
              <a:avLst/>
            </a:prstGeom>
            <a:solidFill>
              <a:srgbClr val="FFFFFF"/>
            </a:solidFill>
            <a:ln w="9525">
              <a:solidFill>
                <a:srgbClr val="000000"/>
              </a:solidFill>
              <a:round/>
              <a:headEnd/>
              <a:tailEnd/>
            </a:ln>
          </p:spPr>
          <p:txBody>
            <a:bodyPr/>
            <a:lstStyle/>
            <a:p>
              <a:endParaRPr lang="zh-CN" altLang="en-US">
                <a:ea typeface="宋体" pitchFamily="2" charset="-122"/>
              </a:endParaRPr>
            </a:p>
          </p:txBody>
        </p:sp>
        <p:sp>
          <p:nvSpPr>
            <p:cNvPr id="16397" name="Oval 12"/>
            <p:cNvSpPr>
              <a:spLocks noChangeArrowheads="1"/>
            </p:cNvSpPr>
            <p:nvPr/>
          </p:nvSpPr>
          <p:spPr bwMode="auto">
            <a:xfrm>
              <a:off x="8757" y="8190"/>
              <a:ext cx="480" cy="416"/>
            </a:xfrm>
            <a:prstGeom prst="ellipse">
              <a:avLst/>
            </a:prstGeom>
            <a:solidFill>
              <a:srgbClr val="FFFFFF"/>
            </a:solidFill>
            <a:ln w="9525">
              <a:solidFill>
                <a:srgbClr val="000000"/>
              </a:solidFill>
              <a:round/>
              <a:headEnd/>
              <a:tailEnd/>
            </a:ln>
          </p:spPr>
          <p:txBody>
            <a:bodyPr/>
            <a:lstStyle/>
            <a:p>
              <a:endParaRPr lang="zh-CN" altLang="en-US">
                <a:ea typeface="宋体" pitchFamily="2" charset="-122"/>
              </a:endParaRPr>
            </a:p>
          </p:txBody>
        </p:sp>
        <p:sp>
          <p:nvSpPr>
            <p:cNvPr id="16398" name="Oval 13"/>
            <p:cNvSpPr>
              <a:spLocks noChangeArrowheads="1"/>
            </p:cNvSpPr>
            <p:nvPr/>
          </p:nvSpPr>
          <p:spPr bwMode="auto">
            <a:xfrm>
              <a:off x="8757" y="9128"/>
              <a:ext cx="480" cy="416"/>
            </a:xfrm>
            <a:prstGeom prst="ellipse">
              <a:avLst/>
            </a:prstGeom>
            <a:solidFill>
              <a:srgbClr val="FFFFFF"/>
            </a:solidFill>
            <a:ln w="9525">
              <a:solidFill>
                <a:srgbClr val="000000"/>
              </a:solidFill>
              <a:round/>
              <a:headEnd/>
              <a:tailEnd/>
            </a:ln>
          </p:spPr>
          <p:txBody>
            <a:bodyPr/>
            <a:lstStyle/>
            <a:p>
              <a:endParaRPr lang="zh-CN" altLang="en-US">
                <a:ea typeface="宋体" pitchFamily="2" charset="-122"/>
              </a:endParaRPr>
            </a:p>
          </p:txBody>
        </p:sp>
        <p:sp>
          <p:nvSpPr>
            <p:cNvPr id="16399" name="Line 14"/>
            <p:cNvSpPr>
              <a:spLocks noChangeShapeType="1"/>
            </p:cNvSpPr>
            <p:nvPr/>
          </p:nvSpPr>
          <p:spPr bwMode="auto">
            <a:xfrm>
              <a:off x="2397" y="7669"/>
              <a:ext cx="84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0" name="Line 15"/>
            <p:cNvSpPr>
              <a:spLocks noChangeShapeType="1"/>
            </p:cNvSpPr>
            <p:nvPr/>
          </p:nvSpPr>
          <p:spPr bwMode="auto">
            <a:xfrm>
              <a:off x="2397" y="8398"/>
              <a:ext cx="8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1" name="Line 16"/>
            <p:cNvSpPr>
              <a:spLocks noChangeShapeType="1"/>
            </p:cNvSpPr>
            <p:nvPr/>
          </p:nvSpPr>
          <p:spPr bwMode="auto">
            <a:xfrm flipH="1">
              <a:off x="2517" y="8816"/>
              <a:ext cx="72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2" name="AutoShape 17"/>
            <p:cNvSpPr>
              <a:spLocks noChangeArrowheads="1"/>
            </p:cNvSpPr>
            <p:nvPr/>
          </p:nvSpPr>
          <p:spPr bwMode="auto">
            <a:xfrm>
              <a:off x="3837" y="8294"/>
              <a:ext cx="840" cy="104"/>
            </a:xfrm>
            <a:prstGeom prst="leftRightArrow">
              <a:avLst>
                <a:gd name="adj1" fmla="val 50000"/>
                <a:gd name="adj2" fmla="val 161538"/>
              </a:avLst>
            </a:prstGeom>
            <a:solidFill>
              <a:srgbClr val="FFFFFF"/>
            </a:solidFill>
            <a:ln w="9525">
              <a:solidFill>
                <a:srgbClr val="000000"/>
              </a:solidFill>
              <a:miter lim="800000"/>
              <a:headEnd/>
              <a:tailEnd/>
            </a:ln>
          </p:spPr>
          <p:txBody>
            <a:bodyPr/>
            <a:lstStyle/>
            <a:p>
              <a:endParaRPr lang="zh-CN" altLang="en-US">
                <a:ea typeface="宋体" pitchFamily="2" charset="-122"/>
              </a:endParaRPr>
            </a:p>
          </p:txBody>
        </p:sp>
        <p:sp>
          <p:nvSpPr>
            <p:cNvPr id="16403" name="AutoShape 18"/>
            <p:cNvSpPr>
              <a:spLocks noChangeArrowheads="1"/>
            </p:cNvSpPr>
            <p:nvPr/>
          </p:nvSpPr>
          <p:spPr bwMode="auto">
            <a:xfrm>
              <a:off x="5997" y="8294"/>
              <a:ext cx="960" cy="104"/>
            </a:xfrm>
            <a:prstGeom prst="leftRightArrow">
              <a:avLst>
                <a:gd name="adj1" fmla="val 50000"/>
                <a:gd name="adj2" fmla="val 184615"/>
              </a:avLst>
            </a:prstGeom>
            <a:solidFill>
              <a:srgbClr val="FFFFFF"/>
            </a:solidFill>
            <a:ln w="9525">
              <a:solidFill>
                <a:srgbClr val="000000"/>
              </a:solidFill>
              <a:miter lim="800000"/>
              <a:headEnd/>
              <a:tailEnd/>
            </a:ln>
          </p:spPr>
          <p:txBody>
            <a:bodyPr/>
            <a:lstStyle/>
            <a:p>
              <a:endParaRPr lang="zh-CN" altLang="en-US">
                <a:ea typeface="宋体" pitchFamily="2" charset="-122"/>
              </a:endParaRPr>
            </a:p>
          </p:txBody>
        </p:sp>
        <p:sp>
          <p:nvSpPr>
            <p:cNvPr id="16404" name="AutoShape 19"/>
            <p:cNvSpPr>
              <a:spLocks noChangeArrowheads="1"/>
            </p:cNvSpPr>
            <p:nvPr/>
          </p:nvSpPr>
          <p:spPr bwMode="auto">
            <a:xfrm>
              <a:off x="5157" y="8920"/>
              <a:ext cx="120" cy="936"/>
            </a:xfrm>
            <a:prstGeom prst="upDownArrow">
              <a:avLst>
                <a:gd name="adj1" fmla="val 50000"/>
                <a:gd name="adj2" fmla="val 156000"/>
              </a:avLst>
            </a:prstGeom>
            <a:solidFill>
              <a:srgbClr val="FFFFFF"/>
            </a:solidFill>
            <a:ln w="9525">
              <a:solidFill>
                <a:srgbClr val="000000"/>
              </a:solidFill>
              <a:miter lim="800000"/>
              <a:headEnd/>
              <a:tailEnd/>
            </a:ln>
          </p:spPr>
          <p:txBody>
            <a:bodyPr vert="eaVert"/>
            <a:lstStyle/>
            <a:p>
              <a:endParaRPr lang="zh-CN" altLang="en-US">
                <a:ea typeface="宋体" pitchFamily="2" charset="-122"/>
              </a:endParaRPr>
            </a:p>
          </p:txBody>
        </p:sp>
        <p:sp>
          <p:nvSpPr>
            <p:cNvPr id="16405" name="Line 20"/>
            <p:cNvSpPr>
              <a:spLocks noChangeShapeType="1"/>
            </p:cNvSpPr>
            <p:nvPr/>
          </p:nvSpPr>
          <p:spPr bwMode="auto">
            <a:xfrm flipV="1">
              <a:off x="8157" y="7669"/>
              <a:ext cx="600" cy="4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Line 21"/>
            <p:cNvSpPr>
              <a:spLocks noChangeShapeType="1"/>
            </p:cNvSpPr>
            <p:nvPr/>
          </p:nvSpPr>
          <p:spPr bwMode="auto">
            <a:xfrm>
              <a:off x="8277" y="8398"/>
              <a:ext cx="4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7" name="Line 22"/>
            <p:cNvSpPr>
              <a:spLocks noChangeShapeType="1"/>
            </p:cNvSpPr>
            <p:nvPr/>
          </p:nvSpPr>
          <p:spPr bwMode="auto">
            <a:xfrm>
              <a:off x="8157" y="8920"/>
              <a:ext cx="60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8" name="Line 23"/>
            <p:cNvSpPr>
              <a:spLocks noChangeShapeType="1"/>
            </p:cNvSpPr>
            <p:nvPr/>
          </p:nvSpPr>
          <p:spPr bwMode="auto">
            <a:xfrm>
              <a:off x="7557" y="8398"/>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9" name="Line 24"/>
            <p:cNvSpPr>
              <a:spLocks noChangeShapeType="1"/>
            </p:cNvSpPr>
            <p:nvPr/>
          </p:nvSpPr>
          <p:spPr bwMode="auto">
            <a:xfrm flipV="1">
              <a:off x="7917" y="7982"/>
              <a:ext cx="240" cy="4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10" name="Line 25"/>
            <p:cNvSpPr>
              <a:spLocks noChangeShapeType="1"/>
            </p:cNvSpPr>
            <p:nvPr/>
          </p:nvSpPr>
          <p:spPr bwMode="auto">
            <a:xfrm flipH="1" flipV="1">
              <a:off x="3477" y="9441"/>
              <a:ext cx="1200" cy="72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11" name="Line 26"/>
            <p:cNvSpPr>
              <a:spLocks noChangeShapeType="1"/>
            </p:cNvSpPr>
            <p:nvPr/>
          </p:nvSpPr>
          <p:spPr bwMode="auto">
            <a:xfrm flipH="1">
              <a:off x="5997" y="9210"/>
              <a:ext cx="1200" cy="96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389" name="Text Box 27"/>
          <p:cNvSpPr txBox="1">
            <a:spLocks noChangeArrowheads="1"/>
          </p:cNvSpPr>
          <p:nvPr/>
        </p:nvSpPr>
        <p:spPr bwMode="auto">
          <a:xfrm>
            <a:off x="3706814" y="5788026"/>
            <a:ext cx="4498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pPr>
            <a:r>
              <a:rPr lang="en-US" altLang="zh-CN" b="1">
                <a:ea typeface="宋体" pitchFamily="2" charset="-122"/>
              </a:rPr>
              <a:t>A  computer system</a:t>
            </a:r>
            <a:r>
              <a:rPr lang="zh-CN" altLang="en-US" b="1">
                <a:ea typeface="宋体" pitchFamily="2" charset="-122"/>
              </a:rPr>
              <a:t>，主机型</a:t>
            </a:r>
          </a:p>
        </p:txBody>
      </p:sp>
      <p:sp>
        <p:nvSpPr>
          <p:cNvPr id="28" name="AutoShape 4"/>
          <p:cNvSpPr>
            <a:spLocks noChangeArrowheads="1"/>
          </p:cNvSpPr>
          <p:nvPr/>
        </p:nvSpPr>
        <p:spPr bwMode="auto">
          <a:xfrm>
            <a:off x="7308518" y="5019216"/>
            <a:ext cx="2942471" cy="500266"/>
          </a:xfrm>
          <a:prstGeom prst="wedgeRoundRectCallout">
            <a:avLst>
              <a:gd name="adj1" fmla="val -41600"/>
              <a:gd name="adj2" fmla="val -100340"/>
              <a:gd name="adj3" fmla="val 16667"/>
            </a:avLst>
          </a:prstGeom>
          <a:solidFill>
            <a:schemeClr val="accent3">
              <a:lumMod val="95000"/>
            </a:schemeClr>
          </a:solidFill>
          <a:ln w="9525">
            <a:solidFill>
              <a:schemeClr val="tx1"/>
            </a:solidFill>
            <a:miter lim="800000"/>
            <a:headEnd/>
            <a:tailEnd/>
          </a:ln>
        </p:spPr>
        <p:txBody>
          <a:bodyPr/>
          <a:lstStyle/>
          <a:p>
            <a:pPr algn="ctr"/>
            <a:r>
              <a:rPr kumimoji="1" lang="zh-CN" altLang="en-US" b="1" i="1" dirty="0">
                <a:solidFill>
                  <a:srgbClr val="C00000"/>
                </a:solidFill>
                <a:ea typeface="宋体" pitchFamily="2" charset="-122"/>
              </a:rPr>
              <a:t>现在很少有了</a:t>
            </a: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solidFill>
                  <a:srgbClr val="FF3300"/>
                </a:solidFill>
              </a:rPr>
              <a:t>1.2.1 Computer-System Operation</a:t>
            </a:r>
          </a:p>
        </p:txBody>
      </p:sp>
      <p:sp>
        <p:nvSpPr>
          <p:cNvPr id="17411" name="Rectangle 3"/>
          <p:cNvSpPr>
            <a:spLocks noGrp="1" noChangeArrowheads="1"/>
          </p:cNvSpPr>
          <p:nvPr>
            <p:ph idx="1"/>
          </p:nvPr>
        </p:nvSpPr>
        <p:spPr/>
        <p:txBody>
          <a:bodyPr/>
          <a:lstStyle/>
          <a:p>
            <a:r>
              <a:rPr lang="en-US" altLang="en-US" dirty="0"/>
              <a:t>I/O devices and the CPU can </a:t>
            </a:r>
            <a:r>
              <a:rPr lang="en-US" altLang="en-US" dirty="0">
                <a:solidFill>
                  <a:srgbClr val="0000FF"/>
                </a:solidFill>
              </a:rPr>
              <a:t>execute </a:t>
            </a:r>
            <a:r>
              <a:rPr lang="en-US" altLang="en-US" dirty="0" smtClean="0">
                <a:solidFill>
                  <a:srgbClr val="0000FF"/>
                </a:solidFill>
              </a:rPr>
              <a:t>concurrently</a:t>
            </a:r>
            <a:r>
              <a:rPr lang="zh-CN" altLang="en-US" dirty="0" smtClean="0"/>
              <a:t>（并行运行）</a:t>
            </a:r>
            <a:endParaRPr lang="en-US" altLang="en-US" sz="1000" dirty="0"/>
          </a:p>
          <a:p>
            <a:r>
              <a:rPr lang="en-US" altLang="en-US" dirty="0"/>
              <a:t>Each device controller is in charge of a particular device type</a:t>
            </a:r>
            <a:endParaRPr lang="en-US" altLang="en-US" sz="1000" dirty="0"/>
          </a:p>
          <a:p>
            <a:r>
              <a:rPr lang="en-US" altLang="en-US" dirty="0"/>
              <a:t>Each device controller has a local buffer</a:t>
            </a:r>
          </a:p>
          <a:p>
            <a:r>
              <a:rPr lang="en-US" altLang="en-US" dirty="0"/>
              <a:t>Each device controller type has an operating system </a:t>
            </a:r>
            <a:r>
              <a:rPr lang="en-US" altLang="en-US" b="1" dirty="0">
                <a:solidFill>
                  <a:srgbClr val="3366FF"/>
                </a:solidFill>
              </a:rPr>
              <a:t>device driver</a:t>
            </a:r>
            <a:r>
              <a:rPr lang="en-US" altLang="en-US" dirty="0"/>
              <a:t> to manage it</a:t>
            </a:r>
            <a:endParaRPr lang="en-US" altLang="en-US" sz="1000" dirty="0"/>
          </a:p>
          <a:p>
            <a:r>
              <a:rPr lang="en-US" altLang="en-US" dirty="0"/>
              <a:t>CPU moves data from/to main memory to/from local buffers</a:t>
            </a:r>
            <a:endParaRPr lang="en-US" altLang="en-US" sz="1000" dirty="0"/>
          </a:p>
          <a:p>
            <a:r>
              <a:rPr lang="en-US" altLang="en-US" dirty="0"/>
              <a:t>I/O is from the device to local buffer of controller</a:t>
            </a:r>
            <a:endParaRPr lang="en-US" altLang="en-US" sz="1000" dirty="0"/>
          </a:p>
          <a:p>
            <a:r>
              <a:rPr lang="en-US" altLang="en-US" dirty="0"/>
              <a:t>Device controller informs CPU that it has finished its operation by causing an </a:t>
            </a:r>
            <a:r>
              <a:rPr lang="en-US" altLang="en-US" b="1" dirty="0">
                <a:solidFill>
                  <a:srgbClr val="3366FF"/>
                </a:solidFill>
              </a:rPr>
              <a:t>interrupt</a:t>
            </a:r>
          </a:p>
          <a:p>
            <a:pPr marL="0" indent="0" eaLnBrk="1" hangingPunct="1">
              <a:buNone/>
            </a:pPr>
            <a:r>
              <a:rPr lang="zh-CN" altLang="en-US" sz="2000" dirty="0">
                <a:latin typeface="Arial" pitchFamily="34" charset="0"/>
                <a:ea typeface="宋体" pitchFamily="2" charset="-122"/>
              </a:rPr>
              <a:t>　</a:t>
            </a:r>
            <a:endParaRPr lang="zh-CN" altLang="zh-CN" sz="2000" dirty="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t>Computer Startup</a:t>
            </a:r>
          </a:p>
        </p:txBody>
      </p:sp>
      <p:sp>
        <p:nvSpPr>
          <p:cNvPr id="18435" name="Rectangle 3"/>
          <p:cNvSpPr>
            <a:spLocks noGrp="1" noChangeArrowheads="1"/>
          </p:cNvSpPr>
          <p:nvPr>
            <p:ph idx="1"/>
          </p:nvPr>
        </p:nvSpPr>
        <p:spPr/>
        <p:txBody>
          <a:bodyPr/>
          <a:lstStyle/>
          <a:p>
            <a:pPr eaLnBrk="1" hangingPunct="1"/>
            <a:r>
              <a:rPr lang="en-US" altLang="zh-CN" dirty="0" smtClean="0">
                <a:solidFill>
                  <a:srgbClr val="FF0000"/>
                </a:solidFill>
                <a:latin typeface="Arial" pitchFamily="34" charset="0"/>
                <a:ea typeface="宋体" pitchFamily="2" charset="-122"/>
              </a:rPr>
              <a:t>bootstrap program is loaded at power-up or reboot</a:t>
            </a:r>
          </a:p>
          <a:p>
            <a:pPr lvl="1" eaLnBrk="1" hangingPunct="1"/>
            <a:r>
              <a:rPr lang="en-US" altLang="zh-CN" dirty="0" smtClean="0">
                <a:latin typeface="Arial" pitchFamily="34" charset="0"/>
                <a:ea typeface="宋体" pitchFamily="2" charset="-122"/>
              </a:rPr>
              <a:t>Typically stored in ROM or EEPROM, generally known as firmware</a:t>
            </a:r>
          </a:p>
          <a:p>
            <a:pPr lvl="1" eaLnBrk="1" hangingPunct="1"/>
            <a:r>
              <a:rPr lang="en-US" altLang="zh-CN" dirty="0" err="1" smtClean="0">
                <a:latin typeface="Arial" pitchFamily="34" charset="0"/>
                <a:ea typeface="宋体" pitchFamily="2" charset="-122"/>
              </a:rPr>
              <a:t>Initializates</a:t>
            </a:r>
            <a:r>
              <a:rPr lang="en-US" altLang="zh-CN" dirty="0" smtClean="0">
                <a:latin typeface="Arial" pitchFamily="34" charset="0"/>
                <a:ea typeface="宋体" pitchFamily="2" charset="-122"/>
              </a:rPr>
              <a:t> all aspects of system</a:t>
            </a:r>
          </a:p>
          <a:p>
            <a:pPr lvl="1" eaLnBrk="1" hangingPunct="1"/>
            <a:r>
              <a:rPr lang="en-US" altLang="zh-CN" dirty="0" smtClean="0">
                <a:latin typeface="Arial" pitchFamily="34" charset="0"/>
                <a:ea typeface="宋体" pitchFamily="2" charset="-122"/>
              </a:rPr>
              <a:t>Loads operating system kernel and starts execution</a:t>
            </a:r>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t>Common Functions of Interrupts</a:t>
            </a:r>
          </a:p>
        </p:txBody>
      </p:sp>
      <p:sp>
        <p:nvSpPr>
          <p:cNvPr id="21507" name="Rectangle 3"/>
          <p:cNvSpPr>
            <a:spLocks noGrp="1" noChangeArrowheads="1"/>
          </p:cNvSpPr>
          <p:nvPr>
            <p:ph idx="1"/>
          </p:nvPr>
        </p:nvSpPr>
        <p:spPr/>
        <p:txBody>
          <a:bodyPr/>
          <a:lstStyle/>
          <a:p>
            <a:pPr eaLnBrk="1" hangingPunct="1">
              <a:defRPr/>
            </a:pPr>
            <a:r>
              <a:rPr lang="zh-CN" altLang="en-US" sz="2400" dirty="0">
                <a:solidFill>
                  <a:srgbClr val="FF3300"/>
                </a:solidFill>
                <a:latin typeface="+mn-ea"/>
                <a:ea typeface="+mn-ea"/>
              </a:rPr>
              <a:t>中断</a:t>
            </a:r>
            <a:r>
              <a:rPr lang="zh-CN" altLang="en-US" sz="2400" dirty="0">
                <a:solidFill>
                  <a:schemeClr val="tx2"/>
                </a:solidFill>
                <a:latin typeface="+mn-ea"/>
                <a:ea typeface="+mn-ea"/>
              </a:rPr>
              <a:t>(</a:t>
            </a:r>
            <a:r>
              <a:rPr lang="en-US" altLang="zh-CN" sz="2400" dirty="0">
                <a:latin typeface="+mn-ea"/>
                <a:ea typeface="+mn-ea"/>
              </a:rPr>
              <a:t>Interrupt)</a:t>
            </a:r>
            <a:r>
              <a:rPr lang="zh-CN" altLang="en-US" sz="2400" dirty="0">
                <a:solidFill>
                  <a:schemeClr val="tx2"/>
                </a:solidFill>
                <a:latin typeface="+mn-ea"/>
                <a:ea typeface="+mn-ea"/>
              </a:rPr>
              <a:t>：</a:t>
            </a:r>
            <a:r>
              <a:rPr lang="zh-CN" altLang="en-US" sz="2400" dirty="0">
                <a:latin typeface="+mn-ea"/>
                <a:ea typeface="+mn-ea"/>
              </a:rPr>
              <a:t>指系统发生某个异步/同步事件后,</a:t>
            </a:r>
            <a:r>
              <a:rPr lang="zh-CN" altLang="en-US" sz="2400" dirty="0" smtClean="0">
                <a:latin typeface="+mn-ea"/>
                <a:ea typeface="+mn-ea"/>
              </a:rPr>
              <a:t>处理器暂停</a:t>
            </a:r>
            <a:r>
              <a:rPr lang="zh-CN" altLang="en-US" sz="2400" dirty="0">
                <a:latin typeface="+mn-ea"/>
                <a:ea typeface="+mn-ea"/>
              </a:rPr>
              <a:t>正在执行的程序,转去执行处理该事件程序的过程。</a:t>
            </a:r>
            <a:endParaRPr lang="en-US" altLang="zh-CN" dirty="0" smtClean="0">
              <a:latin typeface="+mn-ea"/>
              <a:ea typeface="+mn-ea"/>
            </a:endParaRPr>
          </a:p>
          <a:p>
            <a:pPr eaLnBrk="1" hangingPunct="1">
              <a:defRPr/>
            </a:pPr>
            <a:r>
              <a:rPr lang="en-US" altLang="zh-CN" sz="2400" dirty="0">
                <a:latin typeface="+mn-ea"/>
                <a:ea typeface="+mn-ea"/>
              </a:rPr>
              <a:t>Interrupt transfers control to the interrupt service routine generally, through the </a:t>
            </a:r>
            <a:r>
              <a:rPr lang="en-US" altLang="zh-CN" sz="2400" i="1" dirty="0">
                <a:solidFill>
                  <a:srgbClr val="FF3300"/>
                </a:solidFill>
                <a:latin typeface="+mn-ea"/>
                <a:ea typeface="+mn-ea"/>
              </a:rPr>
              <a:t>interrupt</a:t>
            </a:r>
            <a:r>
              <a:rPr lang="en-US" altLang="zh-CN" sz="2400" i="1" dirty="0">
                <a:latin typeface="+mn-ea"/>
                <a:ea typeface="+mn-ea"/>
              </a:rPr>
              <a:t> vector</a:t>
            </a:r>
            <a:r>
              <a:rPr lang="zh-CN" altLang="en-US" sz="2400" i="1" dirty="0">
                <a:latin typeface="+mn-ea"/>
                <a:ea typeface="+mn-ea"/>
              </a:rPr>
              <a:t>（中断向量）</a:t>
            </a:r>
            <a:r>
              <a:rPr lang="en-US" altLang="zh-CN" sz="2400" dirty="0">
                <a:latin typeface="+mn-ea"/>
                <a:ea typeface="+mn-ea"/>
              </a:rPr>
              <a:t>, which contains the addresses of all the service routines.</a:t>
            </a:r>
          </a:p>
          <a:p>
            <a:pPr eaLnBrk="1" hangingPunct="1">
              <a:defRPr/>
            </a:pPr>
            <a:r>
              <a:rPr lang="en-US" altLang="zh-CN" sz="2400" dirty="0">
                <a:latin typeface="+mn-ea"/>
                <a:ea typeface="+mn-ea"/>
              </a:rPr>
              <a:t>Interrupt architecture must save the address of the interrupted instruction.</a:t>
            </a: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mtClean="0"/>
              <a:t>Common Functions of Interrupts</a:t>
            </a:r>
            <a:endParaRPr lang="zh-CN" altLang="en-US" smtClean="0"/>
          </a:p>
        </p:txBody>
      </p:sp>
      <p:sp>
        <p:nvSpPr>
          <p:cNvPr id="20483" name="Rectangle 3"/>
          <p:cNvSpPr>
            <a:spLocks noGrp="1" noChangeArrowheads="1"/>
          </p:cNvSpPr>
          <p:nvPr>
            <p:ph idx="1"/>
          </p:nvPr>
        </p:nvSpPr>
        <p:spPr/>
        <p:txBody>
          <a:bodyPr/>
          <a:lstStyle/>
          <a:p>
            <a:pPr eaLnBrk="1" hangingPunct="1"/>
            <a:r>
              <a:rPr lang="en-US" altLang="zh-CN" sz="2400">
                <a:latin typeface="Arial" pitchFamily="34" charset="0"/>
                <a:ea typeface="宋体" pitchFamily="2" charset="-122"/>
              </a:rPr>
              <a:t>Incoming interrupts are </a:t>
            </a:r>
            <a:r>
              <a:rPr lang="en-US" altLang="zh-CN" sz="2400" i="1">
                <a:latin typeface="Arial" pitchFamily="34" charset="0"/>
                <a:ea typeface="宋体" pitchFamily="2" charset="-122"/>
              </a:rPr>
              <a:t>disabled</a:t>
            </a:r>
            <a:r>
              <a:rPr lang="en-US" altLang="zh-CN" sz="2400">
                <a:latin typeface="Arial" pitchFamily="34" charset="0"/>
                <a:ea typeface="宋体" pitchFamily="2" charset="-122"/>
              </a:rPr>
              <a:t> while another interrupt is being processed to prevent a </a:t>
            </a:r>
            <a:r>
              <a:rPr lang="en-US" altLang="zh-CN" sz="2400" i="1">
                <a:latin typeface="Arial" pitchFamily="34" charset="0"/>
                <a:ea typeface="宋体" pitchFamily="2" charset="-122"/>
              </a:rPr>
              <a:t>lost interrupt</a:t>
            </a:r>
            <a:r>
              <a:rPr lang="en-US" altLang="zh-CN" sz="2400">
                <a:latin typeface="Arial" pitchFamily="34" charset="0"/>
                <a:ea typeface="宋体" pitchFamily="2" charset="-122"/>
              </a:rPr>
              <a:t>.</a:t>
            </a:r>
          </a:p>
          <a:p>
            <a:pPr eaLnBrk="1" hangingPunct="1"/>
            <a:r>
              <a:rPr lang="en-US" altLang="zh-CN" sz="2400">
                <a:latin typeface="Arial" pitchFamily="34" charset="0"/>
                <a:ea typeface="宋体" pitchFamily="2" charset="-122"/>
              </a:rPr>
              <a:t>A </a:t>
            </a:r>
            <a:r>
              <a:rPr lang="en-US" altLang="zh-CN" i="1" smtClean="0">
                <a:solidFill>
                  <a:srgbClr val="FF3300"/>
                </a:solidFill>
                <a:latin typeface="Arial" pitchFamily="34" charset="0"/>
                <a:ea typeface="宋体" pitchFamily="2" charset="-122"/>
              </a:rPr>
              <a:t>trap</a:t>
            </a:r>
            <a:r>
              <a:rPr lang="zh-CN" altLang="en-US" i="1" smtClean="0">
                <a:solidFill>
                  <a:srgbClr val="FF3300"/>
                </a:solidFill>
                <a:latin typeface="Arial" pitchFamily="34" charset="0"/>
                <a:ea typeface="宋体" pitchFamily="2" charset="-122"/>
              </a:rPr>
              <a:t>（陷入）</a:t>
            </a:r>
            <a:r>
              <a:rPr lang="zh-CN" altLang="en-US" smtClean="0">
                <a:latin typeface="Arial" pitchFamily="34" charset="0"/>
                <a:ea typeface="宋体" pitchFamily="2" charset="-122"/>
              </a:rPr>
              <a:t> </a:t>
            </a:r>
            <a:r>
              <a:rPr lang="en-US" altLang="zh-CN" sz="2400">
                <a:latin typeface="Arial" pitchFamily="34" charset="0"/>
                <a:ea typeface="宋体" pitchFamily="2" charset="-122"/>
              </a:rPr>
              <a:t>is </a:t>
            </a:r>
            <a:r>
              <a:rPr lang="en-US" altLang="zh-CN" sz="2400">
                <a:solidFill>
                  <a:srgbClr val="0000FF"/>
                </a:solidFill>
                <a:latin typeface="Arial" pitchFamily="34" charset="0"/>
                <a:ea typeface="宋体" pitchFamily="2" charset="-122"/>
              </a:rPr>
              <a:t>a software-generated interrupt </a:t>
            </a:r>
            <a:r>
              <a:rPr lang="en-US" altLang="zh-CN" sz="2400">
                <a:latin typeface="Arial" pitchFamily="34" charset="0"/>
                <a:ea typeface="宋体" pitchFamily="2" charset="-122"/>
              </a:rPr>
              <a:t>caused either by an error or a user request.</a:t>
            </a:r>
          </a:p>
          <a:p>
            <a:pPr eaLnBrk="1" hangingPunct="1"/>
            <a:r>
              <a:rPr lang="en-US" altLang="zh-CN" smtClean="0">
                <a:solidFill>
                  <a:srgbClr val="FF3300"/>
                </a:solidFill>
                <a:latin typeface="Arial" pitchFamily="34" charset="0"/>
                <a:ea typeface="宋体" pitchFamily="2" charset="-122"/>
              </a:rPr>
              <a:t>An operating system is </a:t>
            </a:r>
            <a:r>
              <a:rPr lang="en-US" altLang="zh-CN" i="1" smtClean="0">
                <a:solidFill>
                  <a:srgbClr val="FF3300"/>
                </a:solidFill>
                <a:latin typeface="Arial" pitchFamily="34" charset="0"/>
                <a:ea typeface="宋体" pitchFamily="2" charset="-122"/>
              </a:rPr>
              <a:t>interrupt</a:t>
            </a:r>
            <a:r>
              <a:rPr lang="en-US" altLang="zh-CN" smtClean="0">
                <a:solidFill>
                  <a:srgbClr val="FF3300"/>
                </a:solidFill>
                <a:latin typeface="Arial" pitchFamily="34" charset="0"/>
                <a:ea typeface="宋体" pitchFamily="2" charset="-122"/>
              </a:rPr>
              <a:t> driven.</a:t>
            </a:r>
          </a:p>
          <a:p>
            <a:pPr eaLnBrk="1" hangingPunct="1"/>
            <a:endParaRPr lang="zh-CN" altLang="en-US" sz="180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z="3600">
                <a:solidFill>
                  <a:srgbClr val="FF3300"/>
                </a:solidFill>
                <a:ea typeface="楷体_GB2312" pitchFamily="49" charset="-122"/>
              </a:rPr>
              <a:t>中断</a:t>
            </a:r>
            <a:endParaRPr lang="zh-CN" altLang="en-US" sz="2800" i="1">
              <a:solidFill>
                <a:srgbClr val="FF3300"/>
              </a:solidFill>
              <a:ea typeface="楷体_GB2312" pitchFamily="49" charset="-122"/>
            </a:endParaRPr>
          </a:p>
        </p:txBody>
      </p:sp>
      <p:grpSp>
        <p:nvGrpSpPr>
          <p:cNvPr id="3" name="组合 2"/>
          <p:cNvGrpSpPr/>
          <p:nvPr/>
        </p:nvGrpSpPr>
        <p:grpSpPr>
          <a:xfrm>
            <a:off x="1795325" y="1598021"/>
            <a:ext cx="7140793" cy="3316288"/>
            <a:chOff x="2647732" y="1443038"/>
            <a:chExt cx="7140793" cy="3316288"/>
          </a:xfrm>
        </p:grpSpPr>
        <p:sp>
          <p:nvSpPr>
            <p:cNvPr id="21508" name="Text Box 4"/>
            <p:cNvSpPr txBox="1">
              <a:spLocks noChangeArrowheads="1"/>
            </p:cNvSpPr>
            <p:nvPr/>
          </p:nvSpPr>
          <p:spPr bwMode="auto">
            <a:xfrm>
              <a:off x="4321176" y="1776413"/>
              <a:ext cx="2043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dirty="0">
                  <a:latin typeface="楷体_GB2312" pitchFamily="49" charset="-122"/>
                  <a:ea typeface="楷体_GB2312" pitchFamily="49" charset="-122"/>
                </a:rPr>
                <a:t>中断(外中断)</a:t>
              </a:r>
            </a:p>
          </p:txBody>
        </p:sp>
        <p:sp>
          <p:nvSpPr>
            <p:cNvPr id="21509" name="Text Box 5"/>
            <p:cNvSpPr txBox="1">
              <a:spLocks noChangeArrowheads="1"/>
            </p:cNvSpPr>
            <p:nvPr/>
          </p:nvSpPr>
          <p:spPr bwMode="auto">
            <a:xfrm>
              <a:off x="4357688" y="3819526"/>
              <a:ext cx="2328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dirty="0">
                  <a:latin typeface="楷体_GB2312" pitchFamily="49" charset="-122"/>
                  <a:ea typeface="楷体_GB2312" pitchFamily="49" charset="-122"/>
                </a:rPr>
                <a:t>异常(内中断)</a:t>
              </a:r>
            </a:p>
          </p:txBody>
        </p:sp>
        <p:sp>
          <p:nvSpPr>
            <p:cNvPr id="21510" name="AutoShape 6"/>
            <p:cNvSpPr>
              <a:spLocks/>
            </p:cNvSpPr>
            <p:nvPr/>
          </p:nvSpPr>
          <p:spPr bwMode="auto">
            <a:xfrm>
              <a:off x="6911975" y="1647825"/>
              <a:ext cx="304800" cy="990600"/>
            </a:xfrm>
            <a:prstGeom prst="leftBrace">
              <a:avLst>
                <a:gd name="adj1" fmla="val 270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sp>
          <p:nvSpPr>
            <p:cNvPr id="21511" name="Text Box 7"/>
            <p:cNvSpPr txBox="1">
              <a:spLocks noChangeArrowheads="1"/>
            </p:cNvSpPr>
            <p:nvPr/>
          </p:nvSpPr>
          <p:spPr bwMode="auto">
            <a:xfrm>
              <a:off x="7254875" y="1443038"/>
              <a:ext cx="213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en-US" altLang="zh-CN" sz="2400" b="1">
                  <a:latin typeface="楷体_GB2312" pitchFamily="49" charset="-122"/>
                  <a:ea typeface="楷体_GB2312" pitchFamily="49" charset="-122"/>
                </a:rPr>
                <a:t>I/O</a:t>
              </a:r>
              <a:r>
                <a:rPr kumimoji="1" lang="zh-CN" altLang="en-US" sz="2400" b="1">
                  <a:latin typeface="楷体_GB2312" pitchFamily="49" charset="-122"/>
                  <a:ea typeface="楷体_GB2312" pitchFamily="49" charset="-122"/>
                </a:rPr>
                <a:t>中断</a:t>
              </a:r>
            </a:p>
          </p:txBody>
        </p:sp>
        <p:sp>
          <p:nvSpPr>
            <p:cNvPr id="21512" name="Text Box 8"/>
            <p:cNvSpPr txBox="1">
              <a:spLocks noChangeArrowheads="1"/>
            </p:cNvSpPr>
            <p:nvPr/>
          </p:nvSpPr>
          <p:spPr bwMode="auto">
            <a:xfrm>
              <a:off x="7218363" y="2224088"/>
              <a:ext cx="2438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a:latin typeface="楷体_GB2312" pitchFamily="49" charset="-122"/>
                  <a:ea typeface="楷体_GB2312" pitchFamily="49" charset="-122"/>
                </a:rPr>
                <a:t>时钟中断</a:t>
              </a:r>
            </a:p>
          </p:txBody>
        </p:sp>
        <p:sp>
          <p:nvSpPr>
            <p:cNvPr id="21513" name="AutoShape 9"/>
            <p:cNvSpPr>
              <a:spLocks/>
            </p:cNvSpPr>
            <p:nvPr/>
          </p:nvSpPr>
          <p:spPr bwMode="auto">
            <a:xfrm>
              <a:off x="4244975" y="2028825"/>
              <a:ext cx="152400" cy="2133600"/>
            </a:xfrm>
            <a:prstGeom prst="leftBrace">
              <a:avLst>
                <a:gd name="adj1" fmla="val 11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sp>
          <p:nvSpPr>
            <p:cNvPr id="21514" name="AutoShape 10"/>
            <p:cNvSpPr>
              <a:spLocks/>
            </p:cNvSpPr>
            <p:nvPr/>
          </p:nvSpPr>
          <p:spPr bwMode="auto">
            <a:xfrm>
              <a:off x="6835775" y="2943225"/>
              <a:ext cx="228600" cy="1676400"/>
            </a:xfrm>
            <a:prstGeom prst="leftBrace">
              <a:avLst>
                <a:gd name="adj1" fmla="val 6111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sp>
          <p:nvSpPr>
            <p:cNvPr id="21515" name="Text Box 11"/>
            <p:cNvSpPr txBox="1">
              <a:spLocks noChangeArrowheads="1"/>
            </p:cNvSpPr>
            <p:nvPr/>
          </p:nvSpPr>
          <p:spPr bwMode="auto">
            <a:xfrm>
              <a:off x="7129463" y="2820989"/>
              <a:ext cx="2659062"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dirty="0">
                  <a:latin typeface="楷体_GB2312" pitchFamily="49" charset="-122"/>
                  <a:ea typeface="楷体_GB2312" pitchFamily="49" charset="-122"/>
                </a:rPr>
                <a:t>系统调用（陷入）</a:t>
              </a:r>
            </a:p>
            <a:p>
              <a:pPr eaLnBrk="1" hangingPunct="1"/>
              <a:r>
                <a:rPr kumimoji="1" lang="zh-CN" altLang="en-US" sz="2400" b="1" dirty="0">
                  <a:latin typeface="楷体_GB2312" pitchFamily="49" charset="-122"/>
                  <a:ea typeface="楷体_GB2312" pitchFamily="49" charset="-122"/>
                </a:rPr>
                <a:t>缺页异常</a:t>
              </a:r>
            </a:p>
            <a:p>
              <a:pPr eaLnBrk="1" hangingPunct="1"/>
              <a:r>
                <a:rPr kumimoji="1" lang="zh-CN" altLang="en-US" sz="2400" b="1" dirty="0">
                  <a:latin typeface="楷体_GB2312" pitchFamily="49" charset="-122"/>
                  <a:ea typeface="楷体_GB2312" pitchFamily="49" charset="-122"/>
                </a:rPr>
                <a:t>断点指令</a:t>
              </a:r>
            </a:p>
            <a:p>
              <a:pPr eaLnBrk="1" hangingPunct="1"/>
              <a:r>
                <a:rPr kumimoji="1" lang="zh-CN" altLang="en-US" sz="2400" b="1" dirty="0">
                  <a:latin typeface="楷体_GB2312" pitchFamily="49" charset="-122"/>
                  <a:ea typeface="楷体_GB2312" pitchFamily="49" charset="-122"/>
                </a:rPr>
                <a:t>其他程序性异常</a:t>
              </a:r>
            </a:p>
            <a:p>
              <a:pPr eaLnBrk="1" hangingPunct="1"/>
              <a:r>
                <a:rPr kumimoji="1" lang="zh-CN" altLang="en-US" sz="2400" b="1" dirty="0">
                  <a:latin typeface="楷体_GB2312" pitchFamily="49" charset="-122"/>
                  <a:ea typeface="楷体_GB2312" pitchFamily="49" charset="-122"/>
                </a:rPr>
                <a:t>(如算术溢出等)</a:t>
              </a:r>
            </a:p>
          </p:txBody>
        </p:sp>
        <p:sp>
          <p:nvSpPr>
            <p:cNvPr id="21516" name="Text Box 13"/>
            <p:cNvSpPr txBox="1">
              <a:spLocks noChangeArrowheads="1"/>
            </p:cNvSpPr>
            <p:nvPr/>
          </p:nvSpPr>
          <p:spPr bwMode="auto">
            <a:xfrm>
              <a:off x="2647732" y="2820988"/>
              <a:ext cx="141451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eaLnBrk="1" hangingPunct="1"/>
              <a:r>
                <a:rPr kumimoji="1" lang="zh-CN" altLang="en-US" sz="2400" b="1">
                  <a:latin typeface="Times New Roman" pitchFamily="18" charset="0"/>
                  <a:ea typeface="楷体_GB2312" pitchFamily="49" charset="-122"/>
                </a:rPr>
                <a:t>广义中断</a:t>
              </a:r>
            </a:p>
          </p:txBody>
        </p:sp>
      </p:gr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z="4000">
                <a:solidFill>
                  <a:srgbClr val="FF0000"/>
                </a:solidFill>
              </a:rPr>
              <a:t>中断</a:t>
            </a:r>
          </a:p>
        </p:txBody>
      </p:sp>
      <p:sp>
        <p:nvSpPr>
          <p:cNvPr id="22531" name="Rectangle 3"/>
          <p:cNvSpPr>
            <a:spLocks noGrp="1" noChangeArrowheads="1"/>
          </p:cNvSpPr>
          <p:nvPr>
            <p:ph idx="1"/>
          </p:nvPr>
        </p:nvSpPr>
        <p:spPr/>
        <p:txBody>
          <a:bodyPr/>
          <a:lstStyle/>
          <a:p>
            <a:pPr eaLnBrk="1" hangingPunct="1">
              <a:lnSpc>
                <a:spcPct val="90000"/>
              </a:lnSpc>
            </a:pPr>
            <a:r>
              <a:rPr lang="zh-CN" altLang="en-US" sz="2400" dirty="0">
                <a:solidFill>
                  <a:srgbClr val="FF3300"/>
                </a:solidFill>
                <a:latin typeface="楷体" pitchFamily="49" charset="-122"/>
              </a:rPr>
              <a:t>外部中断</a:t>
            </a:r>
            <a:r>
              <a:rPr lang="en-US" altLang="zh-CN" sz="2400" dirty="0">
                <a:solidFill>
                  <a:srgbClr val="FF3300"/>
                </a:solidFill>
                <a:latin typeface="楷体" pitchFamily="49" charset="-122"/>
              </a:rPr>
              <a:t>(interrupt)</a:t>
            </a:r>
            <a:r>
              <a:rPr lang="zh-CN" altLang="en-US" sz="2400" dirty="0">
                <a:solidFill>
                  <a:srgbClr val="FF3300"/>
                </a:solidFill>
                <a:latin typeface="楷体" pitchFamily="49" charset="-122"/>
              </a:rPr>
              <a:t>，</a:t>
            </a:r>
            <a:r>
              <a:rPr lang="zh-CN" altLang="en-US" sz="2400" b="0" dirty="0">
                <a:solidFill>
                  <a:srgbClr val="FF3300"/>
                </a:solidFill>
                <a:latin typeface="楷体" pitchFamily="49" charset="-122"/>
              </a:rPr>
              <a:t>异步中断</a:t>
            </a:r>
            <a:r>
              <a:rPr lang="zh-CN" altLang="en-US" sz="2400" dirty="0">
                <a:solidFill>
                  <a:schemeClr val="tx2"/>
                </a:solidFill>
                <a:latin typeface="楷体" pitchFamily="49" charset="-122"/>
              </a:rPr>
              <a:t>：</a:t>
            </a:r>
          </a:p>
          <a:p>
            <a:pPr lvl="1" eaLnBrk="1" hangingPunct="1">
              <a:lnSpc>
                <a:spcPct val="90000"/>
              </a:lnSpc>
            </a:pPr>
            <a:r>
              <a:rPr lang="zh-CN" altLang="en-US" b="0" dirty="0" smtClean="0">
                <a:latin typeface="楷体" pitchFamily="49" charset="-122"/>
              </a:rPr>
              <a:t>外部设备所发出的</a:t>
            </a:r>
            <a:r>
              <a:rPr lang="en-US" altLang="zh-CN" b="0" dirty="0" smtClean="0">
                <a:latin typeface="楷体" pitchFamily="49" charset="-122"/>
              </a:rPr>
              <a:t>I/O</a:t>
            </a:r>
            <a:r>
              <a:rPr lang="zh-CN" altLang="en-US" b="0" dirty="0" smtClean="0">
                <a:latin typeface="楷体" pitchFamily="49" charset="-122"/>
              </a:rPr>
              <a:t>请求</a:t>
            </a:r>
            <a:endParaRPr lang="zh-CN" altLang="en-US" b="0" dirty="0" smtClean="0">
              <a:solidFill>
                <a:schemeClr val="tx2"/>
              </a:solidFill>
              <a:latin typeface="楷体" pitchFamily="49" charset="-122"/>
            </a:endParaRPr>
          </a:p>
          <a:p>
            <a:pPr lvl="1" eaLnBrk="1" hangingPunct="1">
              <a:lnSpc>
                <a:spcPct val="90000"/>
              </a:lnSpc>
            </a:pPr>
            <a:r>
              <a:rPr lang="zh-CN" altLang="en-US" b="0" dirty="0" smtClean="0">
                <a:latin typeface="楷体" pitchFamily="49" charset="-122"/>
              </a:rPr>
              <a:t>分为可屏蔽的和不可屏蔽的两类，由一些硬件设备产生</a:t>
            </a:r>
            <a:r>
              <a:rPr lang="en-US" altLang="zh-CN" b="0" dirty="0" smtClean="0">
                <a:latin typeface="楷体" pitchFamily="49" charset="-122"/>
              </a:rPr>
              <a:t>,</a:t>
            </a:r>
            <a:r>
              <a:rPr lang="zh-CN" altLang="en-US" b="0" dirty="0" smtClean="0">
                <a:solidFill>
                  <a:srgbClr val="FF0000"/>
                </a:solidFill>
                <a:latin typeface="楷体" pitchFamily="49" charset="-122"/>
              </a:rPr>
              <a:t>可以在指令执行的任意时刻产生</a:t>
            </a:r>
            <a:r>
              <a:rPr lang="zh-CN" altLang="en-US" b="0" dirty="0" smtClean="0">
                <a:latin typeface="楷体" pitchFamily="49" charset="-122"/>
              </a:rPr>
              <a:t>。</a:t>
            </a:r>
          </a:p>
          <a:p>
            <a:pPr eaLnBrk="1" hangingPunct="1">
              <a:lnSpc>
                <a:spcPct val="90000"/>
              </a:lnSpc>
            </a:pPr>
            <a:r>
              <a:rPr lang="zh-CN" altLang="en-US" sz="2400" dirty="0">
                <a:solidFill>
                  <a:srgbClr val="FF3300"/>
                </a:solidFill>
                <a:latin typeface="楷体" pitchFamily="49" charset="-122"/>
              </a:rPr>
              <a:t>异常</a:t>
            </a:r>
            <a:r>
              <a:rPr lang="en-US" altLang="zh-CN" sz="2400" dirty="0">
                <a:solidFill>
                  <a:srgbClr val="FF3300"/>
                </a:solidFill>
                <a:latin typeface="楷体" pitchFamily="49" charset="-122"/>
              </a:rPr>
              <a:t>(exception)</a:t>
            </a:r>
            <a:r>
              <a:rPr lang="zh-CN" altLang="en-US" sz="2400" dirty="0">
                <a:solidFill>
                  <a:srgbClr val="FF3300"/>
                </a:solidFill>
                <a:latin typeface="楷体" pitchFamily="49" charset="-122"/>
              </a:rPr>
              <a:t>，</a:t>
            </a:r>
            <a:r>
              <a:rPr lang="zh-CN" altLang="en-US" sz="2400" b="0" dirty="0">
                <a:solidFill>
                  <a:srgbClr val="FF0000"/>
                </a:solidFill>
                <a:latin typeface="楷体" pitchFamily="49" charset="-122"/>
              </a:rPr>
              <a:t>内部中断，</a:t>
            </a:r>
            <a:r>
              <a:rPr lang="zh-CN" altLang="en-US" sz="2400" b="0" dirty="0">
                <a:solidFill>
                  <a:srgbClr val="FF3300"/>
                </a:solidFill>
                <a:latin typeface="楷体" pitchFamily="49" charset="-122"/>
              </a:rPr>
              <a:t>同步中断</a:t>
            </a:r>
            <a:r>
              <a:rPr lang="zh-CN" altLang="en-US" sz="2400" dirty="0">
                <a:solidFill>
                  <a:schemeClr val="tx2"/>
                </a:solidFill>
                <a:latin typeface="楷体" pitchFamily="49" charset="-122"/>
              </a:rPr>
              <a:t>：</a:t>
            </a:r>
          </a:p>
          <a:p>
            <a:pPr lvl="1" eaLnBrk="1" hangingPunct="1">
              <a:lnSpc>
                <a:spcPct val="90000"/>
              </a:lnSpc>
            </a:pPr>
            <a:r>
              <a:rPr lang="zh-CN" altLang="en-US" b="0" dirty="0" smtClean="0">
                <a:latin typeface="楷体" pitchFamily="49" charset="-122"/>
              </a:rPr>
              <a:t>由正在</a:t>
            </a:r>
            <a:r>
              <a:rPr lang="zh-CN" altLang="en-US" b="0" dirty="0" smtClean="0">
                <a:latin typeface="楷体" pitchFamily="49" charset="-122"/>
              </a:rPr>
              <a:t>执行的</a:t>
            </a:r>
            <a:r>
              <a:rPr lang="zh-CN" altLang="en-US" b="0" dirty="0" smtClean="0">
                <a:latin typeface="楷体" pitchFamily="49" charset="-122"/>
              </a:rPr>
              <a:t>进程产生</a:t>
            </a:r>
            <a:r>
              <a:rPr lang="zh-CN" altLang="en-US" b="0" dirty="0" smtClean="0">
                <a:latin typeface="楷体" pitchFamily="49" charset="-122"/>
              </a:rPr>
              <a:t>，</a:t>
            </a:r>
            <a:r>
              <a:rPr lang="zh-CN" altLang="en-US" b="0" dirty="0" smtClean="0">
                <a:solidFill>
                  <a:srgbClr val="FF0000"/>
                </a:solidFill>
                <a:latin typeface="楷体" pitchFamily="49" charset="-122"/>
              </a:rPr>
              <a:t>一条指令终止执行</a:t>
            </a:r>
            <a:r>
              <a:rPr lang="zh-CN" altLang="en-US" b="0" dirty="0" smtClean="0">
                <a:solidFill>
                  <a:srgbClr val="FF0000"/>
                </a:solidFill>
                <a:latin typeface="楷体" pitchFamily="49" charset="-122"/>
              </a:rPr>
              <a:t>后才</a:t>
            </a:r>
            <a:r>
              <a:rPr lang="zh-CN" altLang="en-US" b="0" dirty="0" smtClean="0">
                <a:solidFill>
                  <a:srgbClr val="FF0000"/>
                </a:solidFill>
                <a:latin typeface="楷体" pitchFamily="49" charset="-122"/>
              </a:rPr>
              <a:t>会发出中断</a:t>
            </a:r>
            <a:r>
              <a:rPr lang="zh-CN" altLang="en-US" b="0" dirty="0" smtClean="0">
                <a:latin typeface="楷体" pitchFamily="49" charset="-122"/>
              </a:rPr>
              <a:t>。</a:t>
            </a:r>
          </a:p>
          <a:p>
            <a:pPr lvl="1" eaLnBrk="1" hangingPunct="1">
              <a:lnSpc>
                <a:spcPct val="90000"/>
              </a:lnSpc>
            </a:pPr>
            <a:r>
              <a:rPr lang="zh-CN" altLang="en-US" b="0" dirty="0" smtClean="0">
                <a:latin typeface="楷体" pitchFamily="49" charset="-122"/>
              </a:rPr>
              <a:t>常见的异常有除零、溢出及页面异常</a:t>
            </a:r>
            <a:r>
              <a:rPr lang="en-US" altLang="zh-CN" b="0" dirty="0" smtClean="0">
                <a:latin typeface="楷体" pitchFamily="49" charset="-122"/>
              </a:rPr>
              <a:t>(</a:t>
            </a:r>
            <a:r>
              <a:rPr lang="en-US" altLang="zh-CN" b="0" dirty="0" smtClean="0">
                <a:solidFill>
                  <a:srgbClr val="FF3300"/>
                </a:solidFill>
                <a:latin typeface="楷体" pitchFamily="49" charset="-122"/>
              </a:rPr>
              <a:t>fault</a:t>
            </a:r>
            <a:r>
              <a:rPr lang="zh-CN" altLang="en-US" b="0" dirty="0" smtClean="0">
                <a:solidFill>
                  <a:srgbClr val="FF3300"/>
                </a:solidFill>
                <a:latin typeface="楷体" pitchFamily="49" charset="-122"/>
              </a:rPr>
              <a:t>出错</a:t>
            </a:r>
            <a:r>
              <a:rPr lang="en-US" altLang="zh-CN" b="0" dirty="0" smtClean="0">
                <a:latin typeface="楷体" pitchFamily="49" charset="-122"/>
              </a:rPr>
              <a:t>)</a:t>
            </a:r>
            <a:r>
              <a:rPr lang="zh-CN" altLang="en-US" b="0" dirty="0" smtClean="0">
                <a:latin typeface="楷体" pitchFamily="49" charset="-122"/>
              </a:rPr>
              <a:t>等。另一种情况是使用</a:t>
            </a:r>
            <a:r>
              <a:rPr lang="en-US" altLang="zh-CN" b="0" dirty="0" err="1" smtClean="0">
                <a:latin typeface="楷体" pitchFamily="49" charset="-122"/>
              </a:rPr>
              <a:t>int</a:t>
            </a:r>
            <a:r>
              <a:rPr lang="zh-CN" altLang="en-US" b="0" dirty="0" smtClean="0">
                <a:latin typeface="楷体" pitchFamily="49" charset="-122"/>
              </a:rPr>
              <a:t>指令</a:t>
            </a:r>
            <a:r>
              <a:rPr lang="en-US" altLang="zh-CN" b="0" dirty="0" smtClean="0">
                <a:latin typeface="楷体" pitchFamily="49" charset="-122"/>
              </a:rPr>
              <a:t>(</a:t>
            </a:r>
            <a:r>
              <a:rPr lang="en-US" altLang="zh-CN" b="0" dirty="0" smtClean="0">
                <a:solidFill>
                  <a:srgbClr val="FF3300"/>
                </a:solidFill>
                <a:latin typeface="楷体" pitchFamily="49" charset="-122"/>
              </a:rPr>
              <a:t>trap</a:t>
            </a:r>
            <a:r>
              <a:rPr lang="zh-CN" altLang="en-US" b="0" dirty="0" smtClean="0">
                <a:solidFill>
                  <a:srgbClr val="FF3300"/>
                </a:solidFill>
                <a:latin typeface="楷体" pitchFamily="49" charset="-122"/>
              </a:rPr>
              <a:t>陷入</a:t>
            </a:r>
            <a:r>
              <a:rPr lang="en-US" altLang="zh-CN" b="0" dirty="0" smtClean="0">
                <a:latin typeface="楷体" pitchFamily="49" charset="-122"/>
              </a:rPr>
              <a:t>)</a:t>
            </a:r>
            <a:r>
              <a:rPr lang="zh-CN" altLang="en-US" b="0" dirty="0" smtClean="0">
                <a:latin typeface="楷体" pitchFamily="49" charset="-122"/>
              </a:rPr>
              <a:t>，</a:t>
            </a:r>
            <a:r>
              <a:rPr lang="en-US" altLang="zh-CN" b="0" dirty="0" smtClean="0">
                <a:latin typeface="楷体" pitchFamily="49" charset="-122"/>
              </a:rPr>
              <a:t>Linux</a:t>
            </a:r>
            <a:r>
              <a:rPr lang="zh-CN" altLang="en-US" b="0" dirty="0" smtClean="0">
                <a:latin typeface="楷体" pitchFamily="49" charset="-122"/>
              </a:rPr>
              <a:t>使用该指令来实现系统调用。 </a:t>
            </a:r>
            <a:r>
              <a:rPr lang="en-US" altLang="zh-CN" b="0" dirty="0" smtClean="0">
                <a:solidFill>
                  <a:srgbClr val="3333FF"/>
                </a:solidFill>
                <a:latin typeface="楷体" pitchFamily="49" charset="-122"/>
              </a:rPr>
              <a:t>fault</a:t>
            </a:r>
            <a:r>
              <a:rPr lang="zh-CN" altLang="en-US" b="0" dirty="0" smtClean="0">
                <a:solidFill>
                  <a:srgbClr val="3333FF"/>
                </a:solidFill>
                <a:latin typeface="楷体" pitchFamily="49" charset="-122"/>
              </a:rPr>
              <a:t>与</a:t>
            </a:r>
            <a:r>
              <a:rPr lang="en-US" altLang="zh-CN" b="0" dirty="0" smtClean="0">
                <a:solidFill>
                  <a:srgbClr val="3333FF"/>
                </a:solidFill>
                <a:latin typeface="楷体" pitchFamily="49" charset="-122"/>
              </a:rPr>
              <a:t>trap</a:t>
            </a:r>
            <a:r>
              <a:rPr lang="zh-CN" altLang="en-US" b="0" dirty="0" smtClean="0">
                <a:solidFill>
                  <a:srgbClr val="3333FF"/>
                </a:solidFill>
                <a:latin typeface="楷体" pitchFamily="49" charset="-122"/>
              </a:rPr>
              <a:t>区别</a:t>
            </a: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idx="4294967295"/>
          </p:nvPr>
        </p:nvSpPr>
        <p:spPr>
          <a:xfrm>
            <a:off x="609601" y="279400"/>
            <a:ext cx="8540751" cy="575733"/>
          </a:xfrm>
        </p:spPr>
        <p:txBody>
          <a:bodyPr/>
          <a:lstStyle/>
          <a:p>
            <a:r>
              <a:rPr lang="zh-CN" altLang="en-US" sz="2667">
                <a:solidFill>
                  <a:srgbClr val="CC3300"/>
                </a:solidFill>
                <a:latin typeface="楷体" panose="02010609060101010101" pitchFamily="49" charset="-122"/>
                <a:ea typeface="楷体" panose="02010609060101010101" pitchFamily="49" charset="-122"/>
                <a:sym typeface="楷体" panose="02010609060101010101" pitchFamily="49" charset="-122"/>
              </a:rPr>
              <a:t>学习目标</a:t>
            </a:r>
          </a:p>
        </p:txBody>
      </p:sp>
      <p:sp>
        <p:nvSpPr>
          <p:cNvPr id="6147" name="内容占位符 2"/>
          <p:cNvSpPr>
            <a:spLocks noGrp="1" noChangeArrowheads="1"/>
          </p:cNvSpPr>
          <p:nvPr>
            <p:ph idx="1"/>
          </p:nvPr>
        </p:nvSpPr>
        <p:spPr>
          <a:xfrm>
            <a:off x="596900" y="1418167"/>
            <a:ext cx="7740651" cy="4529667"/>
          </a:xfrm>
        </p:spPr>
        <p:txBody>
          <a:bodyPr/>
          <a:lstStyle/>
          <a:p>
            <a:pPr marL="397923" indent="-397923" algn="l">
              <a:buFont typeface="Monotype Sorts" pitchFamily="2" charset="2"/>
              <a:buChar char="n"/>
            </a:pPr>
            <a:r>
              <a:rPr lang="zh-CN" altLang="en-US" sz="2400" b="1">
                <a:solidFill>
                  <a:srgbClr val="FF0000"/>
                </a:solidFill>
              </a:rPr>
              <a:t>操作系统是计算机最基础的系统软件，与软件、硬件均密切关联，是所有软件中最复杂的</a:t>
            </a:r>
            <a:r>
              <a:rPr lang="zh-CN" altLang="en-US" sz="2400"/>
              <a:t>。在计算机相关专业知识体系中，操作系统课程具有承上启下的重要作用。它既是对先行课程的总结和提高，提高学生对计算机系统的整体理解，为学生学习后续专业课程打下必要的知识基础，引导</a:t>
            </a:r>
            <a:r>
              <a:rPr lang="zh-CN" altLang="en-US" sz="2400" b="1"/>
              <a:t>学生理解大型系统软件的基本结构、模型和算法，掌握各类系统的集成应用</a:t>
            </a:r>
            <a:r>
              <a:rPr lang="zh-CN" altLang="en-US" sz="2400"/>
              <a:t>。</a:t>
            </a:r>
            <a:endParaRPr lang="zh-CN" altLang="en-US" sz="2667"/>
          </a:p>
          <a:p>
            <a:pPr marL="397923" indent="-397923" algn="l">
              <a:buFont typeface="Monotype Sorts" pitchFamily="2" charset="2"/>
              <a:buChar char="n"/>
            </a:pPr>
            <a:r>
              <a:rPr lang="zh-CN" altLang="en-US" sz="2400"/>
              <a:t>本课程</a:t>
            </a:r>
            <a:r>
              <a:rPr lang="zh-CN" altLang="en-US" sz="2400" b="1">
                <a:solidFill>
                  <a:srgbClr val="0000CC"/>
                </a:solidFill>
              </a:rPr>
              <a:t>是培养学生计算思维能力、算法分析及设计能力、大规模软件设计与实现能力，以及计算机软硬件系统的认知、分析、设计与应用能力的重要课程。</a:t>
            </a:r>
          </a:p>
        </p:txBody>
      </p:sp>
    </p:spTree>
    <p:extLst>
      <p:ext uri="{BB962C8B-B14F-4D97-AF65-F5344CB8AC3E}">
        <p14:creationId xmlns:p14="http://schemas.microsoft.com/office/powerpoint/2010/main" val="22308234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dirty="0" smtClean="0">
                <a:latin typeface="+mj-lt"/>
              </a:rPr>
              <a:t>Interrupt Handling</a:t>
            </a:r>
            <a:r>
              <a:rPr lang="zh-CN" altLang="en-US" dirty="0" smtClean="0"/>
              <a:t>（中断处理）</a:t>
            </a:r>
            <a:endParaRPr lang="en-US" altLang="zh-CN" dirty="0" smtClean="0"/>
          </a:p>
        </p:txBody>
      </p:sp>
      <p:sp>
        <p:nvSpPr>
          <p:cNvPr id="23555" name="Rectangle 3"/>
          <p:cNvSpPr>
            <a:spLocks noGrp="1" noChangeArrowheads="1"/>
          </p:cNvSpPr>
          <p:nvPr>
            <p:ph idx="1"/>
          </p:nvPr>
        </p:nvSpPr>
        <p:spPr/>
        <p:txBody>
          <a:bodyPr/>
          <a:lstStyle/>
          <a:p>
            <a:pPr eaLnBrk="1" hangingPunct="1">
              <a:lnSpc>
                <a:spcPct val="90000"/>
              </a:lnSpc>
            </a:pPr>
            <a:r>
              <a:rPr lang="en-US" altLang="zh-CN" sz="2400" b="0" dirty="0">
                <a:latin typeface="Arial" pitchFamily="34" charset="0"/>
                <a:ea typeface="宋体" pitchFamily="2" charset="-122"/>
              </a:rPr>
              <a:t>The operating system preserves the state of the CPU by storing registers and the program counter.</a:t>
            </a:r>
          </a:p>
          <a:p>
            <a:pPr eaLnBrk="1" hangingPunct="1">
              <a:lnSpc>
                <a:spcPct val="90000"/>
              </a:lnSpc>
            </a:pPr>
            <a:r>
              <a:rPr lang="en-US" altLang="zh-CN" sz="2400" b="0" dirty="0">
                <a:latin typeface="Arial" pitchFamily="34" charset="0"/>
                <a:ea typeface="宋体" pitchFamily="2" charset="-122"/>
              </a:rPr>
              <a:t>Determines which type of interrupt has occurred:</a:t>
            </a:r>
          </a:p>
          <a:p>
            <a:pPr lvl="1" eaLnBrk="1" hangingPunct="1">
              <a:lnSpc>
                <a:spcPct val="90000"/>
              </a:lnSpc>
            </a:pPr>
            <a:r>
              <a:rPr lang="en-US" altLang="zh-CN" sz="2000" b="0" i="1" dirty="0">
                <a:latin typeface="Arial" pitchFamily="34" charset="0"/>
                <a:ea typeface="宋体" pitchFamily="2" charset="-122"/>
              </a:rPr>
              <a:t>Polling </a:t>
            </a:r>
            <a:r>
              <a:rPr lang="zh-CN" altLang="en-US" sz="2000" b="0" dirty="0">
                <a:latin typeface="Arial" pitchFamily="34" charset="0"/>
                <a:ea typeface="宋体" pitchFamily="2" charset="-122"/>
              </a:rPr>
              <a:t>轮询</a:t>
            </a:r>
          </a:p>
          <a:p>
            <a:pPr lvl="1" eaLnBrk="1" hangingPunct="1">
              <a:lnSpc>
                <a:spcPct val="90000"/>
              </a:lnSpc>
            </a:pPr>
            <a:r>
              <a:rPr lang="en-US" altLang="zh-CN" b="0" i="1" dirty="0" smtClean="0">
                <a:solidFill>
                  <a:srgbClr val="FF3300"/>
                </a:solidFill>
                <a:latin typeface="Arial" pitchFamily="34" charset="0"/>
                <a:ea typeface="宋体" pitchFamily="2" charset="-122"/>
              </a:rPr>
              <a:t>vectored</a:t>
            </a:r>
            <a:r>
              <a:rPr lang="en-US" altLang="zh-CN" b="0" dirty="0" smtClean="0">
                <a:solidFill>
                  <a:srgbClr val="FF3300"/>
                </a:solidFill>
                <a:latin typeface="Arial" pitchFamily="34" charset="0"/>
                <a:ea typeface="宋体" pitchFamily="2" charset="-122"/>
              </a:rPr>
              <a:t> interrupt system </a:t>
            </a:r>
            <a:r>
              <a:rPr lang="zh-CN" altLang="en-US" b="0" dirty="0" smtClean="0">
                <a:solidFill>
                  <a:srgbClr val="FF3300"/>
                </a:solidFill>
                <a:latin typeface="Arial" pitchFamily="34" charset="0"/>
                <a:ea typeface="宋体" pitchFamily="2" charset="-122"/>
              </a:rPr>
              <a:t>向量化中断系统</a:t>
            </a:r>
            <a:endParaRPr lang="en-US" altLang="zh-CN" b="0" dirty="0" smtClean="0">
              <a:solidFill>
                <a:srgbClr val="FF3300"/>
              </a:solidFill>
              <a:latin typeface="Arial" pitchFamily="34" charset="0"/>
              <a:ea typeface="宋体" pitchFamily="2" charset="-122"/>
            </a:endParaRPr>
          </a:p>
          <a:p>
            <a:pPr eaLnBrk="1" hangingPunct="1">
              <a:lnSpc>
                <a:spcPct val="90000"/>
              </a:lnSpc>
            </a:pPr>
            <a:r>
              <a:rPr lang="en-US" altLang="zh-CN" sz="2400" b="0" dirty="0">
                <a:latin typeface="Arial" pitchFamily="34" charset="0"/>
                <a:ea typeface="宋体" pitchFamily="2" charset="-122"/>
              </a:rPr>
              <a:t>Separate segments of code determine what action should be taken for each type of interrupt</a:t>
            </a: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dirty="0" smtClean="0">
                <a:latin typeface="+mj-lt"/>
              </a:rPr>
              <a:t>Interrupt Time line</a:t>
            </a:r>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l="763" t="18321" r="572" b="18321"/>
          <a:stretch>
            <a:fillRect/>
          </a:stretch>
        </p:blipFill>
        <p:spPr bwMode="auto">
          <a:xfrm>
            <a:off x="1228724" y="1235075"/>
            <a:ext cx="9986963" cy="494823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dirty="0" smtClean="0">
                <a:solidFill>
                  <a:srgbClr val="FF3300"/>
                </a:solidFill>
                <a:latin typeface="+mj-lt"/>
              </a:rPr>
              <a:t>1.2.2  Storage Structure</a:t>
            </a:r>
          </a:p>
        </p:txBody>
      </p:sp>
      <p:sp>
        <p:nvSpPr>
          <p:cNvPr id="25603" name="Rectangle 3"/>
          <p:cNvSpPr>
            <a:spLocks noGrp="1" noChangeArrowheads="1"/>
          </p:cNvSpPr>
          <p:nvPr>
            <p:ph idx="1"/>
          </p:nvPr>
        </p:nvSpPr>
        <p:spPr/>
        <p:txBody>
          <a:bodyPr/>
          <a:lstStyle/>
          <a:p>
            <a:pPr eaLnBrk="1" hangingPunct="1"/>
            <a:r>
              <a:rPr lang="en-US" altLang="zh-CN" sz="2400" dirty="0">
                <a:solidFill>
                  <a:srgbClr val="FF3300"/>
                </a:solidFill>
                <a:latin typeface="Arial" pitchFamily="34" charset="0"/>
                <a:ea typeface="宋体" pitchFamily="2" charset="-122"/>
              </a:rPr>
              <a:t>Main memory</a:t>
            </a:r>
            <a:r>
              <a:rPr lang="zh-CN" altLang="en-US" sz="2400" dirty="0">
                <a:solidFill>
                  <a:srgbClr val="FF3300"/>
                </a:solidFill>
                <a:latin typeface="Arial" pitchFamily="34" charset="0"/>
                <a:ea typeface="宋体" pitchFamily="2" charset="-122"/>
              </a:rPr>
              <a:t>（主存）</a:t>
            </a:r>
            <a:r>
              <a:rPr lang="zh-CN" altLang="en-US" sz="2400" dirty="0">
                <a:latin typeface="Arial" pitchFamily="34" charset="0"/>
                <a:ea typeface="宋体" pitchFamily="2" charset="-122"/>
              </a:rPr>
              <a:t> </a:t>
            </a:r>
            <a:r>
              <a:rPr lang="en-US" altLang="zh-CN" sz="2400" dirty="0">
                <a:latin typeface="Arial" pitchFamily="34" charset="0"/>
                <a:ea typeface="宋体" pitchFamily="2" charset="-122"/>
              </a:rPr>
              <a:t>– only large storage media that the CPU can access directly.</a:t>
            </a:r>
          </a:p>
          <a:p>
            <a:pPr eaLnBrk="1" hangingPunct="1"/>
            <a:r>
              <a:rPr lang="en-US" altLang="zh-CN" sz="2400" dirty="0">
                <a:solidFill>
                  <a:srgbClr val="FF3300"/>
                </a:solidFill>
                <a:latin typeface="Arial" pitchFamily="34" charset="0"/>
                <a:ea typeface="宋体" pitchFamily="2" charset="-122"/>
              </a:rPr>
              <a:t>Secondary storage</a:t>
            </a:r>
            <a:r>
              <a:rPr lang="zh-CN" altLang="en-US" sz="2400" dirty="0">
                <a:solidFill>
                  <a:srgbClr val="FF3300"/>
                </a:solidFill>
                <a:latin typeface="Arial" pitchFamily="34" charset="0"/>
                <a:ea typeface="宋体" pitchFamily="2" charset="-122"/>
              </a:rPr>
              <a:t>（辅存）</a:t>
            </a:r>
            <a:r>
              <a:rPr lang="zh-CN" altLang="en-US" sz="2400" dirty="0">
                <a:latin typeface="Arial" pitchFamily="34" charset="0"/>
                <a:ea typeface="宋体" pitchFamily="2" charset="-122"/>
              </a:rPr>
              <a:t> </a:t>
            </a:r>
            <a:r>
              <a:rPr lang="en-US" altLang="zh-CN" sz="2400" dirty="0">
                <a:latin typeface="Arial" pitchFamily="34" charset="0"/>
                <a:ea typeface="宋体" pitchFamily="2" charset="-122"/>
              </a:rPr>
              <a:t>– extension of main memory that provides large nonvolatile storage capacity.</a:t>
            </a:r>
          </a:p>
          <a:p>
            <a:pPr lvl="1" eaLnBrk="1" hangingPunct="1"/>
            <a:r>
              <a:rPr lang="en-US" altLang="zh-CN" b="1" dirty="0">
                <a:solidFill>
                  <a:srgbClr val="3366FF"/>
                </a:solidFill>
              </a:rPr>
              <a:t>Hard Disk Drives (</a:t>
            </a:r>
            <a:r>
              <a:rPr lang="en-US" altLang="zh-CN" b="1" dirty="0" smtClean="0">
                <a:solidFill>
                  <a:srgbClr val="3366FF"/>
                </a:solidFill>
              </a:rPr>
              <a:t>HDD</a:t>
            </a:r>
            <a:r>
              <a:rPr lang="zh-CN" altLang="en-US" b="1" dirty="0" smtClean="0">
                <a:solidFill>
                  <a:srgbClr val="3366FF"/>
                </a:solidFill>
              </a:rPr>
              <a:t>，硬盘</a:t>
            </a:r>
            <a:r>
              <a:rPr lang="zh-CN" altLang="en-US" b="1" dirty="0">
                <a:solidFill>
                  <a:srgbClr val="3366FF"/>
                </a:solidFill>
              </a:rPr>
              <a:t>） </a:t>
            </a:r>
            <a:r>
              <a:rPr lang="en-US" altLang="zh-CN" dirty="0" smtClean="0">
                <a:latin typeface="Arial" pitchFamily="34" charset="0"/>
                <a:ea typeface="宋体" pitchFamily="2" charset="-122"/>
              </a:rPr>
              <a:t>– rigid metal or glass platters covered with magnetic recording material </a:t>
            </a:r>
          </a:p>
          <a:p>
            <a:pPr marL="1143000" lvl="2" eaLnBrk="1" hangingPunct="1"/>
            <a:r>
              <a:rPr lang="en-US" altLang="zh-CN" dirty="0" smtClean="0">
                <a:latin typeface="Arial" pitchFamily="34" charset="0"/>
                <a:ea typeface="宋体" pitchFamily="2" charset="-122"/>
              </a:rPr>
              <a:t>Disk surface is logically divided into </a:t>
            </a:r>
            <a:r>
              <a:rPr lang="en-US" altLang="zh-CN" i="1" dirty="0" smtClean="0">
                <a:latin typeface="Arial" pitchFamily="34" charset="0"/>
                <a:ea typeface="宋体" pitchFamily="2" charset="-122"/>
              </a:rPr>
              <a:t>tracks</a:t>
            </a:r>
            <a:r>
              <a:rPr lang="en-US" altLang="zh-CN" dirty="0" smtClean="0">
                <a:latin typeface="Arial" pitchFamily="34" charset="0"/>
                <a:ea typeface="宋体" pitchFamily="2" charset="-122"/>
              </a:rPr>
              <a:t>, which are subdivided into </a:t>
            </a:r>
            <a:r>
              <a:rPr lang="en-US" altLang="zh-CN" i="1" dirty="0" smtClean="0">
                <a:latin typeface="Arial" pitchFamily="34" charset="0"/>
                <a:ea typeface="宋体" pitchFamily="2" charset="-122"/>
              </a:rPr>
              <a:t>sectors</a:t>
            </a:r>
            <a:r>
              <a:rPr lang="en-US" altLang="zh-CN" dirty="0" smtClean="0">
                <a:latin typeface="Arial" pitchFamily="34" charset="0"/>
                <a:ea typeface="宋体" pitchFamily="2" charset="-122"/>
              </a:rPr>
              <a:t>.</a:t>
            </a:r>
          </a:p>
          <a:p>
            <a:pPr marL="1143000" lvl="2" eaLnBrk="1" hangingPunct="1"/>
            <a:r>
              <a:rPr lang="en-US" altLang="zh-CN" dirty="0" smtClean="0">
                <a:latin typeface="Arial" pitchFamily="34" charset="0"/>
                <a:ea typeface="宋体" pitchFamily="2" charset="-122"/>
              </a:rPr>
              <a:t>The </a:t>
            </a:r>
            <a:r>
              <a:rPr lang="en-US" altLang="zh-CN" i="1" dirty="0" smtClean="0">
                <a:latin typeface="Arial" pitchFamily="34" charset="0"/>
                <a:ea typeface="宋体" pitchFamily="2" charset="-122"/>
              </a:rPr>
              <a:t>disk controller</a:t>
            </a:r>
            <a:r>
              <a:rPr lang="en-US" altLang="zh-CN" dirty="0" smtClean="0">
                <a:latin typeface="Arial" pitchFamily="34" charset="0"/>
                <a:ea typeface="宋体" pitchFamily="2" charset="-122"/>
              </a:rPr>
              <a:t> determines the logical interaction between the device and the computer. </a:t>
            </a:r>
          </a:p>
          <a:p>
            <a:pPr marL="800100" lvl="1" eaLnBrk="1" hangingPunct="1"/>
            <a:endParaRPr lang="en-US" altLang="zh-CN" dirty="0" smtClean="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t>Storage Hierarchy</a:t>
            </a:r>
          </a:p>
        </p:txBody>
      </p:sp>
      <p:sp>
        <p:nvSpPr>
          <p:cNvPr id="26627" name="Rectangle 3"/>
          <p:cNvSpPr>
            <a:spLocks noGrp="1" noChangeArrowheads="1"/>
          </p:cNvSpPr>
          <p:nvPr>
            <p:ph idx="1"/>
          </p:nvPr>
        </p:nvSpPr>
        <p:spPr/>
        <p:txBody>
          <a:bodyPr/>
          <a:lstStyle/>
          <a:p>
            <a:pPr eaLnBrk="1" hangingPunct="1"/>
            <a:r>
              <a:rPr lang="en-US" altLang="zh-CN" sz="2400" dirty="0">
                <a:latin typeface="Arial" pitchFamily="34" charset="0"/>
                <a:ea typeface="宋体" pitchFamily="2" charset="-122"/>
              </a:rPr>
              <a:t>Storage systems organized in hierarchy.</a:t>
            </a:r>
          </a:p>
          <a:p>
            <a:pPr lvl="1" eaLnBrk="1" hangingPunct="1"/>
            <a:r>
              <a:rPr lang="en-US" altLang="zh-CN" dirty="0" smtClean="0">
                <a:latin typeface="Arial" pitchFamily="34" charset="0"/>
                <a:ea typeface="宋体" pitchFamily="2" charset="-122"/>
              </a:rPr>
              <a:t>Speed</a:t>
            </a:r>
          </a:p>
          <a:p>
            <a:pPr lvl="1" eaLnBrk="1" hangingPunct="1"/>
            <a:r>
              <a:rPr lang="en-US" altLang="zh-CN" dirty="0" smtClean="0">
                <a:latin typeface="Arial" pitchFamily="34" charset="0"/>
                <a:ea typeface="宋体" pitchFamily="2" charset="-122"/>
              </a:rPr>
              <a:t>Cost</a:t>
            </a:r>
          </a:p>
          <a:p>
            <a:pPr lvl="1" eaLnBrk="1" hangingPunct="1"/>
            <a:r>
              <a:rPr lang="en-US" altLang="zh-CN" dirty="0" smtClean="0">
                <a:latin typeface="Arial" pitchFamily="34" charset="0"/>
                <a:ea typeface="宋体" pitchFamily="2" charset="-122"/>
              </a:rPr>
              <a:t>Volatility</a:t>
            </a:r>
          </a:p>
          <a:p>
            <a:pPr eaLnBrk="1" hangingPunct="1"/>
            <a:r>
              <a:rPr lang="en-US" altLang="zh-CN" sz="2400" i="1" dirty="0">
                <a:solidFill>
                  <a:srgbClr val="FF3300"/>
                </a:solidFill>
                <a:latin typeface="Arial" pitchFamily="34" charset="0"/>
                <a:ea typeface="宋体" pitchFamily="2" charset="-122"/>
              </a:rPr>
              <a:t>Caching</a:t>
            </a:r>
            <a:r>
              <a:rPr lang="en-US" altLang="zh-CN" sz="2400" dirty="0">
                <a:solidFill>
                  <a:srgbClr val="FF3300"/>
                </a:solidFill>
                <a:latin typeface="Arial" pitchFamily="34" charset="0"/>
                <a:ea typeface="宋体" pitchFamily="2" charset="-122"/>
              </a:rPr>
              <a:t> </a:t>
            </a:r>
            <a:r>
              <a:rPr lang="zh-CN" altLang="en-US" sz="2400" dirty="0">
                <a:solidFill>
                  <a:srgbClr val="FF3300"/>
                </a:solidFill>
                <a:latin typeface="Arial" pitchFamily="34" charset="0"/>
                <a:ea typeface="宋体" pitchFamily="2" charset="-122"/>
              </a:rPr>
              <a:t>（高速缓存）</a:t>
            </a:r>
            <a:r>
              <a:rPr lang="en-US" altLang="zh-CN" sz="2400" dirty="0">
                <a:latin typeface="Arial" pitchFamily="34" charset="0"/>
                <a:ea typeface="宋体" pitchFamily="2" charset="-122"/>
              </a:rPr>
              <a:t>– copying information into faster storage system; main memory can be viewed as a last </a:t>
            </a:r>
            <a:r>
              <a:rPr lang="en-US" altLang="zh-CN" sz="2400" i="1" dirty="0">
                <a:latin typeface="Arial" pitchFamily="34" charset="0"/>
                <a:ea typeface="宋体" pitchFamily="2" charset="-122"/>
              </a:rPr>
              <a:t>cache</a:t>
            </a:r>
            <a:r>
              <a:rPr lang="en-US" altLang="zh-CN" sz="2400" dirty="0">
                <a:latin typeface="Arial" pitchFamily="34" charset="0"/>
                <a:ea typeface="宋体" pitchFamily="2" charset="-122"/>
              </a:rPr>
              <a:t> for secondary storage.</a:t>
            </a: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t>Caching </a:t>
            </a:r>
            <a:r>
              <a:rPr lang="zh-CN" altLang="en-US" smtClean="0"/>
              <a:t>（高速</a:t>
            </a:r>
            <a:r>
              <a:rPr lang="zh-CN" altLang="en-US" smtClean="0">
                <a:ea typeface="楷体_GB2312" pitchFamily="49" charset="-122"/>
              </a:rPr>
              <a:t>缓存）</a:t>
            </a:r>
            <a:endParaRPr lang="en-US" altLang="zh-CN" smtClean="0">
              <a:ea typeface="楷体_GB2312" pitchFamily="49" charset="-122"/>
            </a:endParaRPr>
          </a:p>
        </p:txBody>
      </p:sp>
      <p:sp>
        <p:nvSpPr>
          <p:cNvPr id="28675" name="Rectangle 3"/>
          <p:cNvSpPr>
            <a:spLocks noGrp="1" noChangeArrowheads="1"/>
          </p:cNvSpPr>
          <p:nvPr>
            <p:ph idx="1"/>
          </p:nvPr>
        </p:nvSpPr>
        <p:spPr/>
        <p:txBody>
          <a:bodyPr/>
          <a:lstStyle/>
          <a:p>
            <a:pPr eaLnBrk="1" hangingPunct="1"/>
            <a:r>
              <a:rPr lang="en-US" altLang="zh-CN" sz="2000" dirty="0">
                <a:latin typeface="Arial" pitchFamily="34" charset="0"/>
                <a:ea typeface="宋体" pitchFamily="2" charset="-122"/>
              </a:rPr>
              <a:t>Important principle, performed at many levels in a computer (in hardware, operating system, software)</a:t>
            </a:r>
          </a:p>
          <a:p>
            <a:pPr eaLnBrk="1" hangingPunct="1"/>
            <a:r>
              <a:rPr lang="en-US" altLang="zh-CN" sz="2000" dirty="0">
                <a:latin typeface="Arial" pitchFamily="34" charset="0"/>
                <a:ea typeface="宋体" pitchFamily="2" charset="-122"/>
              </a:rPr>
              <a:t>Information in use copied from slower to faster storage temporarily</a:t>
            </a:r>
          </a:p>
          <a:p>
            <a:pPr eaLnBrk="1" hangingPunct="1"/>
            <a:r>
              <a:rPr lang="en-US" altLang="zh-CN" sz="2000" dirty="0">
                <a:latin typeface="Arial" pitchFamily="34" charset="0"/>
                <a:ea typeface="宋体" pitchFamily="2" charset="-122"/>
              </a:rPr>
              <a:t>Faster storage (cache) checked first to determine if information is there</a:t>
            </a:r>
          </a:p>
          <a:p>
            <a:pPr lvl="1" eaLnBrk="1" hangingPunct="1"/>
            <a:r>
              <a:rPr lang="en-US" altLang="zh-CN" sz="2000" dirty="0">
                <a:latin typeface="Arial" pitchFamily="34" charset="0"/>
                <a:ea typeface="宋体" pitchFamily="2" charset="-122"/>
              </a:rPr>
              <a:t>If it is, information used directly from the cache (fast)</a:t>
            </a:r>
          </a:p>
          <a:p>
            <a:pPr lvl="1" eaLnBrk="1" hangingPunct="1"/>
            <a:r>
              <a:rPr lang="en-US" altLang="zh-CN" sz="2000" dirty="0">
                <a:latin typeface="Arial" pitchFamily="34" charset="0"/>
                <a:ea typeface="宋体" pitchFamily="2" charset="-122"/>
              </a:rPr>
              <a:t>If not, data copied to cache and used there</a:t>
            </a:r>
          </a:p>
          <a:p>
            <a:pPr eaLnBrk="1" hangingPunct="1"/>
            <a:r>
              <a:rPr lang="en-US" altLang="zh-CN" sz="2000" dirty="0">
                <a:latin typeface="Arial" pitchFamily="34" charset="0"/>
                <a:ea typeface="宋体" pitchFamily="2" charset="-122"/>
              </a:rPr>
              <a:t>Cache smaller than storage being cached</a:t>
            </a:r>
          </a:p>
          <a:p>
            <a:pPr lvl="1" eaLnBrk="1" hangingPunct="1"/>
            <a:r>
              <a:rPr lang="en-US" altLang="zh-CN" sz="2000" dirty="0">
                <a:latin typeface="Arial" pitchFamily="34" charset="0"/>
                <a:ea typeface="宋体" pitchFamily="2" charset="-122"/>
              </a:rPr>
              <a:t>Cache management </a:t>
            </a:r>
            <a:r>
              <a:rPr lang="en-US" altLang="zh-CN" sz="2000" dirty="0" smtClean="0">
                <a:latin typeface="Arial" pitchFamily="34" charset="0"/>
                <a:ea typeface="宋体" pitchFamily="2" charset="-122"/>
              </a:rPr>
              <a:t>is an important </a:t>
            </a:r>
            <a:r>
              <a:rPr lang="en-US" altLang="zh-CN" sz="2000" dirty="0">
                <a:latin typeface="Arial" pitchFamily="34" charset="0"/>
                <a:ea typeface="宋体" pitchFamily="2" charset="-122"/>
              </a:rPr>
              <a:t>design problem</a:t>
            </a:r>
          </a:p>
          <a:p>
            <a:pPr lvl="1" eaLnBrk="1" hangingPunct="1"/>
            <a:r>
              <a:rPr lang="en-US" altLang="zh-CN" sz="2000" dirty="0">
                <a:latin typeface="Arial" pitchFamily="34" charset="0"/>
                <a:ea typeface="宋体" pitchFamily="2" charset="-122"/>
              </a:rPr>
              <a:t>Cache size and replacement policy</a:t>
            </a:r>
          </a:p>
          <a:p>
            <a:pPr eaLnBrk="1" hangingPunct="1">
              <a:buFont typeface="Monotype Sorts" pitchFamily="2" charset="2"/>
              <a:buNone/>
            </a:pPr>
            <a:endParaRPr lang="en-US" altLang="zh-CN" sz="2000" dirty="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2451" y="1246741"/>
            <a:ext cx="7483475" cy="46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Rectangle 2"/>
          <p:cNvSpPr>
            <a:spLocks noGrp="1" noChangeArrowheads="1"/>
          </p:cNvSpPr>
          <p:nvPr>
            <p:ph type="title"/>
          </p:nvPr>
        </p:nvSpPr>
        <p:spPr/>
        <p:txBody>
          <a:bodyPr/>
          <a:lstStyle/>
          <a:p>
            <a:pPr eaLnBrk="1" hangingPunct="1"/>
            <a:r>
              <a:rPr lang="en-US" altLang="zh-CN" smtClean="0"/>
              <a:t>Storage-Device Hierarchy</a:t>
            </a:r>
          </a:p>
        </p:txBody>
      </p:sp>
      <p:sp>
        <p:nvSpPr>
          <p:cNvPr id="27652" name="Text Box 4"/>
          <p:cNvSpPr txBox="1">
            <a:spLocks noChangeArrowheads="1"/>
          </p:cNvSpPr>
          <p:nvPr/>
        </p:nvSpPr>
        <p:spPr bwMode="auto">
          <a:xfrm>
            <a:off x="1824038" y="1600749"/>
            <a:ext cx="14097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eaLnBrk="1" hangingPunct="1">
              <a:lnSpc>
                <a:spcPct val="150000"/>
              </a:lnSpc>
            </a:pPr>
            <a:r>
              <a:rPr kumimoji="1" lang="zh-CN" altLang="en-US" sz="2000" b="1" dirty="0">
                <a:ea typeface="楷体_GB2312" pitchFamily="49" charset="-122"/>
              </a:rPr>
              <a:t>寄存器</a:t>
            </a:r>
            <a:r>
              <a:rPr kumimoji="1" lang="en-US" altLang="zh-CN" sz="2000" b="1" dirty="0">
                <a:ea typeface="楷体_GB2312" pitchFamily="49" charset="-122"/>
              </a:rPr>
              <a:t/>
            </a:r>
            <a:br>
              <a:rPr kumimoji="1" lang="en-US" altLang="zh-CN" sz="2000" b="1" dirty="0">
                <a:ea typeface="楷体_GB2312" pitchFamily="49" charset="-122"/>
              </a:rPr>
            </a:br>
            <a:r>
              <a:rPr kumimoji="1" lang="zh-CN" altLang="en-US" sz="2000" b="1" dirty="0">
                <a:ea typeface="楷体_GB2312" pitchFamily="49" charset="-122"/>
              </a:rPr>
              <a:t>高速缓存</a:t>
            </a:r>
            <a:endParaRPr kumimoji="1" lang="en-US" altLang="zh-CN" sz="2000" b="1" dirty="0">
              <a:ea typeface="楷体_GB2312" pitchFamily="49" charset="-122"/>
            </a:endParaRPr>
          </a:p>
          <a:p>
            <a:pPr algn="ctr" eaLnBrk="1" hangingPunct="1">
              <a:lnSpc>
                <a:spcPct val="150000"/>
              </a:lnSpc>
            </a:pPr>
            <a:r>
              <a:rPr kumimoji="1" lang="zh-CN" altLang="en-US" sz="2000" b="1" dirty="0" smtClean="0">
                <a:ea typeface="楷体_GB2312" pitchFamily="49" charset="-122"/>
              </a:rPr>
              <a:t>主存储器</a:t>
            </a:r>
            <a:endParaRPr kumimoji="1" lang="zh-CN" altLang="en-US" sz="2000" b="1" dirty="0">
              <a:ea typeface="楷体_GB2312" pitchFamily="49" charset="-122"/>
            </a:endParaRPr>
          </a:p>
          <a:p>
            <a:pPr algn="ctr" eaLnBrk="1" hangingPunct="1"/>
            <a:endParaRPr kumimoji="1" lang="zh-CN" altLang="en-US" sz="1600" b="1" dirty="0">
              <a:ea typeface="楷体_GB2312" pitchFamily="49" charset="-122"/>
            </a:endParaRPr>
          </a:p>
          <a:p>
            <a:pPr algn="ctr" eaLnBrk="1" hangingPunct="1"/>
            <a:r>
              <a:rPr kumimoji="1" lang="zh-CN" altLang="en-US" sz="2000" b="1" dirty="0">
                <a:ea typeface="楷体_GB2312" pitchFamily="49" charset="-122"/>
              </a:rPr>
              <a:t>闪存</a:t>
            </a:r>
          </a:p>
          <a:p>
            <a:pPr algn="ctr" eaLnBrk="1" hangingPunct="1"/>
            <a:endParaRPr kumimoji="1" lang="zh-CN" altLang="en-US" sz="2000" b="1" dirty="0">
              <a:ea typeface="楷体_GB2312" pitchFamily="49" charset="-122"/>
            </a:endParaRPr>
          </a:p>
          <a:p>
            <a:pPr algn="ctr" eaLnBrk="1" hangingPunct="1"/>
            <a:r>
              <a:rPr kumimoji="1" lang="zh-CN" altLang="en-US" sz="2000" b="1" dirty="0">
                <a:ea typeface="楷体_GB2312" pitchFamily="49" charset="-122"/>
              </a:rPr>
              <a:t>磁盘</a:t>
            </a:r>
          </a:p>
          <a:p>
            <a:pPr algn="ctr" eaLnBrk="1" hangingPunct="1"/>
            <a:endParaRPr kumimoji="1" lang="zh-CN" altLang="en-US" b="1" dirty="0">
              <a:ea typeface="楷体_GB2312" pitchFamily="49" charset="-122"/>
            </a:endParaRPr>
          </a:p>
          <a:p>
            <a:pPr algn="ctr" eaLnBrk="1" hangingPunct="1"/>
            <a:r>
              <a:rPr kumimoji="1" lang="zh-CN" altLang="en-US" sz="2000" b="1" dirty="0">
                <a:ea typeface="楷体_GB2312" pitchFamily="49" charset="-122"/>
              </a:rPr>
              <a:t>光盘</a:t>
            </a:r>
          </a:p>
          <a:p>
            <a:pPr algn="ctr" eaLnBrk="1" hangingPunct="1"/>
            <a:endParaRPr kumimoji="1" lang="zh-CN" altLang="en-US" sz="2400" b="1" dirty="0">
              <a:ea typeface="楷体_GB2312" pitchFamily="49" charset="-122"/>
            </a:endParaRPr>
          </a:p>
          <a:p>
            <a:pPr algn="ctr" eaLnBrk="1" hangingPunct="1"/>
            <a:r>
              <a:rPr kumimoji="1" lang="zh-CN" altLang="en-US" sz="2000" b="1" dirty="0">
                <a:ea typeface="楷体_GB2312" pitchFamily="49" charset="-122"/>
              </a:rPr>
              <a:t>磁带</a:t>
            </a: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solidFill>
                  <a:srgbClr val="FF3300"/>
                </a:solidFill>
              </a:rPr>
              <a:t>1.2.3  I/O Structure</a:t>
            </a:r>
          </a:p>
        </p:txBody>
      </p:sp>
      <p:sp>
        <p:nvSpPr>
          <p:cNvPr id="29699" name="Rectangle 3"/>
          <p:cNvSpPr>
            <a:spLocks noGrp="1" noChangeArrowheads="1"/>
          </p:cNvSpPr>
          <p:nvPr>
            <p:ph idx="1"/>
          </p:nvPr>
        </p:nvSpPr>
        <p:spPr/>
        <p:txBody>
          <a:bodyPr/>
          <a:lstStyle/>
          <a:p>
            <a:pPr eaLnBrk="1" hangingPunct="1"/>
            <a:r>
              <a:rPr lang="en-US" altLang="zh-CN" sz="2400" dirty="0">
                <a:solidFill>
                  <a:srgbClr val="FF0000"/>
                </a:solidFill>
                <a:latin typeface="楷体_GB2312" pitchFamily="49" charset="-122"/>
                <a:ea typeface="楷体_GB2312" pitchFamily="49" charset="-122"/>
              </a:rPr>
              <a:t>I/O</a:t>
            </a:r>
            <a:r>
              <a:rPr lang="zh-CN" altLang="en-US" sz="2400" b="0" dirty="0">
                <a:solidFill>
                  <a:srgbClr val="FF3300"/>
                </a:solidFill>
                <a:latin typeface="+mn-lt"/>
              </a:rPr>
              <a:t>方式</a:t>
            </a:r>
          </a:p>
          <a:p>
            <a:pPr lvl="1" eaLnBrk="1" hangingPunct="1"/>
            <a:r>
              <a:rPr lang="zh-CN" altLang="en-US" sz="2000" b="0" dirty="0">
                <a:latin typeface="+mn-lt"/>
              </a:rPr>
              <a:t>程序</a:t>
            </a:r>
            <a:r>
              <a:rPr lang="en-US" altLang="zh-CN" sz="2000" b="0" dirty="0">
                <a:latin typeface="+mn-lt"/>
              </a:rPr>
              <a:t>I/O (Programmed I/O) </a:t>
            </a:r>
          </a:p>
          <a:p>
            <a:pPr lvl="1" eaLnBrk="1" hangingPunct="1"/>
            <a:r>
              <a:rPr lang="zh-CN" altLang="en-US" sz="2000" b="0" dirty="0">
                <a:latin typeface="+mn-lt"/>
              </a:rPr>
              <a:t>中断 </a:t>
            </a:r>
            <a:r>
              <a:rPr lang="en-US" altLang="zh-CN" sz="2000" b="0" dirty="0">
                <a:latin typeface="+mn-lt"/>
              </a:rPr>
              <a:t>I/O (Interrupt  I/O):</a:t>
            </a:r>
            <a:r>
              <a:rPr lang="zh-CN" altLang="en-US" sz="2000" b="0" dirty="0">
                <a:latin typeface="+mn-lt"/>
              </a:rPr>
              <a:t>同步</a:t>
            </a:r>
            <a:r>
              <a:rPr lang="en-US" altLang="zh-CN" sz="2000" b="0" dirty="0">
                <a:latin typeface="+mn-lt"/>
              </a:rPr>
              <a:t>I/O</a:t>
            </a:r>
            <a:r>
              <a:rPr lang="zh-CN" altLang="en-US" sz="2000" b="0" dirty="0">
                <a:latin typeface="+mn-lt"/>
              </a:rPr>
              <a:t>和异步</a:t>
            </a:r>
            <a:r>
              <a:rPr lang="en-US" altLang="zh-CN" sz="2000" b="0" dirty="0">
                <a:latin typeface="+mn-lt"/>
              </a:rPr>
              <a:t>I/O</a:t>
            </a:r>
          </a:p>
          <a:p>
            <a:pPr lvl="1" eaLnBrk="1" hangingPunct="1"/>
            <a:r>
              <a:rPr lang="en-US" altLang="zh-CN" sz="2000" b="0" dirty="0">
                <a:latin typeface="+mn-lt"/>
              </a:rPr>
              <a:t>DMA</a:t>
            </a:r>
            <a:r>
              <a:rPr lang="zh-CN" altLang="en-US" sz="2000" b="0" dirty="0">
                <a:latin typeface="+mn-lt"/>
              </a:rPr>
              <a:t>方式</a:t>
            </a:r>
          </a:p>
          <a:p>
            <a:pPr lvl="1" eaLnBrk="1" hangingPunct="1"/>
            <a:r>
              <a:rPr lang="zh-CN" altLang="en-US" sz="2000" b="0" dirty="0">
                <a:latin typeface="+mn-lt"/>
              </a:rPr>
              <a:t>通道方式</a:t>
            </a:r>
            <a:endParaRPr lang="en-US" altLang="zh-CN" sz="2000" b="0" dirty="0">
              <a:latin typeface="+mn-lt"/>
            </a:endParaRPr>
          </a:p>
          <a:p>
            <a:pPr eaLnBrk="1" hangingPunct="1"/>
            <a:r>
              <a:rPr lang="en-US" altLang="zh-CN" sz="2400" b="0" dirty="0">
                <a:solidFill>
                  <a:srgbClr val="FF3300"/>
                </a:solidFill>
                <a:latin typeface="+mn-lt"/>
              </a:rPr>
              <a:t>Synchronous I/O</a:t>
            </a:r>
            <a:r>
              <a:rPr lang="zh-CN" altLang="en-US" sz="2400" b="0" dirty="0">
                <a:solidFill>
                  <a:srgbClr val="FF3300"/>
                </a:solidFill>
                <a:latin typeface="+mn-lt"/>
              </a:rPr>
              <a:t>（</a:t>
            </a:r>
            <a:r>
              <a:rPr lang="zh-CN" altLang="en-US" sz="2400" b="0" dirty="0">
                <a:solidFill>
                  <a:srgbClr val="FF0000"/>
                </a:solidFill>
                <a:latin typeface="+mn-lt"/>
              </a:rPr>
              <a:t>同步</a:t>
            </a:r>
            <a:r>
              <a:rPr lang="en-US" altLang="zh-CN" sz="2400" b="0" dirty="0">
                <a:solidFill>
                  <a:srgbClr val="FF0000"/>
                </a:solidFill>
                <a:latin typeface="+mn-lt"/>
              </a:rPr>
              <a:t>I/O</a:t>
            </a:r>
            <a:r>
              <a:rPr lang="zh-CN" altLang="en-US" sz="2400" b="0" dirty="0">
                <a:solidFill>
                  <a:srgbClr val="FF3300"/>
                </a:solidFill>
                <a:latin typeface="+mn-lt"/>
              </a:rPr>
              <a:t> ）</a:t>
            </a:r>
            <a:r>
              <a:rPr lang="en-US" altLang="zh-CN" sz="2400" b="0" dirty="0">
                <a:solidFill>
                  <a:srgbClr val="FF3300"/>
                </a:solidFill>
                <a:latin typeface="+mn-lt"/>
              </a:rPr>
              <a:t>:</a:t>
            </a:r>
            <a:r>
              <a:rPr lang="en-US" altLang="zh-CN" sz="2400" b="0" dirty="0">
                <a:latin typeface="+mn-lt"/>
              </a:rPr>
              <a:t>After I/O starts, control returns to user program only upon I/O completion.</a:t>
            </a:r>
            <a:r>
              <a:rPr lang="en-US" altLang="zh-CN" sz="2000" b="0" dirty="0">
                <a:latin typeface="+mn-lt"/>
              </a:rPr>
              <a:t>　</a:t>
            </a:r>
            <a:endParaRPr lang="zh-CN" altLang="en-US" sz="1800" b="0" dirty="0">
              <a:latin typeface="+mn-lt"/>
            </a:endParaRPr>
          </a:p>
          <a:p>
            <a:pPr lvl="1" eaLnBrk="1" hangingPunct="1"/>
            <a:r>
              <a:rPr lang="en-US" altLang="zh-CN" b="0" dirty="0" smtClean="0">
                <a:latin typeface="+mn-lt"/>
              </a:rPr>
              <a:t>Wait for I/O completion, two ways:</a:t>
            </a:r>
          </a:p>
          <a:p>
            <a:pPr marL="1143000" lvl="2" eaLnBrk="1" hangingPunct="1"/>
            <a:r>
              <a:rPr lang="en-US" altLang="zh-CN" b="0" dirty="0" smtClean="0">
                <a:latin typeface="+mn-lt"/>
              </a:rPr>
              <a:t>wait instruction idles the CPU until the next interrupt</a:t>
            </a:r>
            <a:endParaRPr lang="zh-CN" altLang="en-US" sz="1600" b="0" dirty="0">
              <a:latin typeface="+mn-lt"/>
            </a:endParaRPr>
          </a:p>
          <a:p>
            <a:pPr marL="1143000" lvl="2" eaLnBrk="1" hangingPunct="1"/>
            <a:r>
              <a:rPr lang="en-US" altLang="zh-CN" b="0" dirty="0" smtClean="0">
                <a:latin typeface="+mn-lt"/>
              </a:rPr>
              <a:t>wait loop (loop: </a:t>
            </a:r>
            <a:r>
              <a:rPr lang="en-US" altLang="zh-CN" b="0" dirty="0" err="1" smtClean="0">
                <a:latin typeface="+mn-lt"/>
              </a:rPr>
              <a:t>jmp</a:t>
            </a:r>
            <a:r>
              <a:rPr lang="en-US" altLang="zh-CN" b="0" dirty="0" smtClean="0">
                <a:latin typeface="+mn-lt"/>
              </a:rPr>
              <a:t> loop).</a:t>
            </a:r>
            <a:endParaRPr lang="zh-CN" altLang="en-US" b="0" dirty="0" smtClean="0">
              <a:latin typeface="+mn-lt"/>
            </a:endParaRPr>
          </a:p>
          <a:p>
            <a:pPr lvl="1" eaLnBrk="1" hangingPunct="1"/>
            <a:r>
              <a:rPr lang="en-US" altLang="zh-CN" b="0" dirty="0" smtClean="0">
                <a:latin typeface="+mn-lt"/>
              </a:rPr>
              <a:t>At most one I/O request is outstanding at a time, no simultaneous I/O processing</a:t>
            </a:r>
            <a:r>
              <a:rPr lang="en-US" altLang="zh-CN" sz="2000" b="0" dirty="0">
                <a:latin typeface="+mn-lt"/>
              </a:rPr>
              <a:t>.</a:t>
            </a:r>
            <a:endParaRPr lang="zh-CN" altLang="zh-CN" sz="2000" b="0" dirty="0">
              <a:latin typeface="+mn-lt"/>
            </a:endParaRPr>
          </a:p>
          <a:p>
            <a:pPr lvl="1" eaLnBrk="1" hangingPunct="1"/>
            <a:endParaRPr lang="zh-CN" altLang="en-US" sz="1800" dirty="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zh-CN" smtClean="0">
                <a:ea typeface="楷体_GB2312" pitchFamily="49" charset="-122"/>
              </a:rPr>
              <a:t> </a:t>
            </a:r>
            <a:r>
              <a:rPr lang="en-US" altLang="zh-CN" smtClean="0">
                <a:ea typeface="楷体_GB2312" pitchFamily="49" charset="-122"/>
              </a:rPr>
              <a:t>I/O Interrupts </a:t>
            </a:r>
            <a:endParaRPr lang="zh-CN" altLang="zh-CN" smtClean="0">
              <a:ea typeface="楷体_GB2312" pitchFamily="49" charset="-122"/>
            </a:endParaRPr>
          </a:p>
        </p:txBody>
      </p:sp>
      <p:sp>
        <p:nvSpPr>
          <p:cNvPr id="30723" name="Rectangle 3"/>
          <p:cNvSpPr>
            <a:spLocks noGrp="1" noChangeArrowheads="1"/>
          </p:cNvSpPr>
          <p:nvPr>
            <p:ph idx="1"/>
          </p:nvPr>
        </p:nvSpPr>
        <p:spPr/>
        <p:txBody>
          <a:bodyPr/>
          <a:lstStyle/>
          <a:p>
            <a:pPr eaLnBrk="1" hangingPunct="1"/>
            <a:r>
              <a:rPr lang="en-US" altLang="zh-CN" sz="2400" dirty="0">
                <a:solidFill>
                  <a:srgbClr val="FF3300"/>
                </a:solidFill>
                <a:latin typeface="Arial" pitchFamily="34" charset="0"/>
                <a:ea typeface="宋体" pitchFamily="2" charset="-122"/>
              </a:rPr>
              <a:t>Asynchronous I/O </a:t>
            </a:r>
            <a:r>
              <a:rPr lang="zh-CN" altLang="en-US" sz="1800" dirty="0">
                <a:solidFill>
                  <a:srgbClr val="FF3300"/>
                </a:solidFill>
                <a:latin typeface="Arial" pitchFamily="34" charset="0"/>
                <a:ea typeface="宋体" pitchFamily="2" charset="-122"/>
              </a:rPr>
              <a:t>（</a:t>
            </a:r>
            <a:r>
              <a:rPr lang="zh-CN" altLang="en-US" sz="1800" dirty="0">
                <a:solidFill>
                  <a:srgbClr val="FF0000"/>
                </a:solidFill>
                <a:latin typeface="Arial" pitchFamily="34" charset="0"/>
                <a:ea typeface="宋体" pitchFamily="2" charset="-122"/>
              </a:rPr>
              <a:t>异步</a:t>
            </a:r>
            <a:r>
              <a:rPr lang="en-US" altLang="zh-CN" sz="1800" dirty="0">
                <a:solidFill>
                  <a:srgbClr val="FF0000"/>
                </a:solidFill>
                <a:latin typeface="Arial" pitchFamily="34" charset="0"/>
                <a:ea typeface="宋体" pitchFamily="2" charset="-122"/>
              </a:rPr>
              <a:t>I/O</a:t>
            </a:r>
            <a:r>
              <a:rPr lang="zh-CN" altLang="en-US" sz="1800" dirty="0">
                <a:solidFill>
                  <a:srgbClr val="FF3300"/>
                </a:solidFill>
                <a:latin typeface="Arial" pitchFamily="34" charset="0"/>
                <a:ea typeface="宋体" pitchFamily="2" charset="-122"/>
              </a:rPr>
              <a:t> ）</a:t>
            </a:r>
            <a:r>
              <a:rPr lang="en-US" altLang="zh-CN" sz="2400" dirty="0">
                <a:solidFill>
                  <a:srgbClr val="FF3300"/>
                </a:solidFill>
                <a:latin typeface="Arial" pitchFamily="34" charset="0"/>
                <a:ea typeface="宋体" pitchFamily="2" charset="-122"/>
              </a:rPr>
              <a:t> </a:t>
            </a:r>
            <a:r>
              <a:rPr lang="en-US" altLang="zh-CN" sz="2400" dirty="0">
                <a:latin typeface="Arial" pitchFamily="34" charset="0"/>
                <a:ea typeface="宋体" pitchFamily="2" charset="-122"/>
              </a:rPr>
              <a:t>: After I/O starts, control returns to user program without waiting for I/O completion.</a:t>
            </a:r>
            <a:r>
              <a:rPr lang="zh-CN" altLang="en-US" sz="2000" dirty="0">
                <a:latin typeface="Arial" pitchFamily="34" charset="0"/>
                <a:ea typeface="宋体" pitchFamily="2" charset="-122"/>
              </a:rPr>
              <a:t> </a:t>
            </a:r>
          </a:p>
          <a:p>
            <a:pPr lvl="1" eaLnBrk="1" hangingPunct="1"/>
            <a:r>
              <a:rPr lang="en-US" altLang="zh-CN" i="1" dirty="0" smtClean="0">
                <a:solidFill>
                  <a:srgbClr val="FF3300"/>
                </a:solidFill>
                <a:latin typeface="Arial" pitchFamily="34" charset="0"/>
                <a:ea typeface="宋体" pitchFamily="2" charset="-122"/>
              </a:rPr>
              <a:t>Device-status table</a:t>
            </a:r>
            <a:r>
              <a:rPr lang="en-US" altLang="zh-CN" dirty="0" smtClean="0">
                <a:latin typeface="Arial" pitchFamily="34" charset="0"/>
                <a:ea typeface="宋体" pitchFamily="2" charset="-122"/>
              </a:rPr>
              <a:t> contains entry for each I/O device indicating its type, address, and state.</a:t>
            </a:r>
            <a:r>
              <a:rPr lang="zh-CN" altLang="en-US" sz="2000" dirty="0">
                <a:latin typeface="Arial" pitchFamily="34" charset="0"/>
                <a:ea typeface="宋体" pitchFamily="2" charset="-122"/>
              </a:rPr>
              <a:t>　</a:t>
            </a:r>
          </a:p>
          <a:p>
            <a:pPr lvl="1" eaLnBrk="1" hangingPunct="1"/>
            <a:r>
              <a:rPr lang="en-US" altLang="zh-CN" dirty="0" smtClean="0">
                <a:latin typeface="Arial" pitchFamily="34" charset="0"/>
                <a:ea typeface="宋体" pitchFamily="2" charset="-122"/>
              </a:rPr>
              <a:t>Operating system indexes into I/O device table to determine device status and to modify table entry to include interrupt.</a:t>
            </a:r>
            <a:endParaRPr lang="zh-CN" altLang="en-US" sz="2000" dirty="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t>Two I/O Methods</a:t>
            </a:r>
          </a:p>
        </p:txBody>
      </p:sp>
      <p:sp>
        <p:nvSpPr>
          <p:cNvPr id="2" name="内容占位符 1"/>
          <p:cNvSpPr>
            <a:spLocks noGrp="1"/>
          </p:cNvSpPr>
          <p:nvPr>
            <p:ph idx="1"/>
          </p:nvPr>
        </p:nvSpPr>
        <p:spPr/>
        <p:txBody>
          <a:bodyPr/>
          <a:lstStyle/>
          <a:p>
            <a:endParaRPr lang="zh-CN" altLang="en-US"/>
          </a:p>
        </p:txBody>
      </p:sp>
      <p:sp>
        <p:nvSpPr>
          <p:cNvPr id="31747" name="Text Box 3"/>
          <p:cNvSpPr txBox="1">
            <a:spLocks noChangeArrowheads="1"/>
          </p:cNvSpPr>
          <p:nvPr/>
        </p:nvSpPr>
        <p:spPr bwMode="auto">
          <a:xfrm>
            <a:off x="3415271" y="1280469"/>
            <a:ext cx="2149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pPr>
            <a:r>
              <a:rPr lang="en-US" altLang="zh-CN" sz="2400" b="1" dirty="0">
                <a:solidFill>
                  <a:srgbClr val="FF3300"/>
                </a:solidFill>
                <a:ea typeface="宋体" pitchFamily="2" charset="-122"/>
              </a:rPr>
              <a:t>Synchronous</a:t>
            </a:r>
            <a:endParaRPr lang="zh-CN" altLang="en-US" sz="2400" b="1" dirty="0">
              <a:solidFill>
                <a:srgbClr val="FF3300"/>
              </a:solidFill>
              <a:ea typeface="宋体" pitchFamily="2" charset="-122"/>
            </a:endParaRPr>
          </a:p>
        </p:txBody>
      </p:sp>
      <p:sp>
        <p:nvSpPr>
          <p:cNvPr id="31748" name="Text Box 4"/>
          <p:cNvSpPr txBox="1">
            <a:spLocks noChangeArrowheads="1"/>
          </p:cNvSpPr>
          <p:nvPr/>
        </p:nvSpPr>
        <p:spPr bwMode="auto">
          <a:xfrm>
            <a:off x="6532206" y="1293169"/>
            <a:ext cx="2339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Helvetica" pitchFamily="34" charset="0"/>
              </a:defRPr>
            </a:lvl1pPr>
            <a:lvl2pPr marL="742950" indent="-285750">
              <a:defRPr>
                <a:solidFill>
                  <a:schemeClr val="tx1"/>
                </a:solidFill>
                <a:latin typeface="Helvetica" pitchFamily="34" charset="0"/>
              </a:defRPr>
            </a:lvl2pPr>
            <a:lvl3pPr marL="1143000" indent="-228600">
              <a:defRPr>
                <a:solidFill>
                  <a:schemeClr val="tx1"/>
                </a:solidFill>
                <a:latin typeface="Helvetica" pitchFamily="34" charset="0"/>
              </a:defRPr>
            </a:lvl3pPr>
            <a:lvl4pPr marL="1600200" indent="-228600">
              <a:defRPr>
                <a:solidFill>
                  <a:schemeClr val="tx1"/>
                </a:solidFill>
                <a:latin typeface="Helvetica" pitchFamily="34" charset="0"/>
              </a:defRPr>
            </a:lvl4pPr>
            <a:lvl5pPr marL="2057400" indent="-228600">
              <a:defRPr>
                <a:solidFill>
                  <a:schemeClr val="tx1"/>
                </a:solidFill>
                <a:latin typeface="Helvetica" pitchFamily="34" charset="0"/>
              </a:defRPr>
            </a:lvl5pPr>
            <a:lvl6pPr marL="2514600" indent="-228600" eaLnBrk="0" fontAlgn="base" hangingPunct="0">
              <a:spcBef>
                <a:spcPct val="0"/>
              </a:spcBef>
              <a:spcAft>
                <a:spcPct val="0"/>
              </a:spcAft>
              <a:defRPr>
                <a:solidFill>
                  <a:schemeClr val="tx1"/>
                </a:solidFill>
                <a:latin typeface="Helvetica" pitchFamily="34" charset="0"/>
              </a:defRPr>
            </a:lvl6pPr>
            <a:lvl7pPr marL="2971800" indent="-228600" eaLnBrk="0" fontAlgn="base" hangingPunct="0">
              <a:spcBef>
                <a:spcPct val="0"/>
              </a:spcBef>
              <a:spcAft>
                <a:spcPct val="0"/>
              </a:spcAft>
              <a:defRPr>
                <a:solidFill>
                  <a:schemeClr val="tx1"/>
                </a:solidFill>
                <a:latin typeface="Helvetica" pitchFamily="34" charset="0"/>
              </a:defRPr>
            </a:lvl7pPr>
            <a:lvl8pPr marL="3429000" indent="-228600" eaLnBrk="0" fontAlgn="base" hangingPunct="0">
              <a:spcBef>
                <a:spcPct val="0"/>
              </a:spcBef>
              <a:spcAft>
                <a:spcPct val="0"/>
              </a:spcAft>
              <a:defRPr>
                <a:solidFill>
                  <a:schemeClr val="tx1"/>
                </a:solidFill>
                <a:latin typeface="Helvetica" pitchFamily="34" charset="0"/>
              </a:defRPr>
            </a:lvl8pPr>
            <a:lvl9pPr marL="3886200" indent="-228600" eaLnBrk="0" fontAlgn="base" hangingPunct="0">
              <a:spcBef>
                <a:spcPct val="0"/>
              </a:spcBef>
              <a:spcAft>
                <a:spcPct val="0"/>
              </a:spcAft>
              <a:defRPr>
                <a:solidFill>
                  <a:schemeClr val="tx1"/>
                </a:solidFill>
                <a:latin typeface="Helvetica" pitchFamily="34" charset="0"/>
              </a:defRPr>
            </a:lvl9pPr>
          </a:lstStyle>
          <a:p>
            <a:pPr algn="ctr">
              <a:spcBef>
                <a:spcPct val="50000"/>
              </a:spcBef>
            </a:pPr>
            <a:r>
              <a:rPr lang="en-US" altLang="zh-CN" sz="2400" b="1" dirty="0">
                <a:solidFill>
                  <a:srgbClr val="FF3300"/>
                </a:solidFill>
                <a:ea typeface="宋体" pitchFamily="2" charset="-122"/>
              </a:rPr>
              <a:t>Asynchronous</a:t>
            </a:r>
            <a:endParaRPr lang="zh-CN" altLang="en-US" sz="2400" b="1" dirty="0">
              <a:solidFill>
                <a:srgbClr val="FF3300"/>
              </a:solidFill>
              <a:ea typeface="宋体" pitchFamily="2" charset="-122"/>
            </a:endParaRPr>
          </a:p>
        </p:txBody>
      </p:sp>
      <p:pic>
        <p:nvPicPr>
          <p:cNvPr id="31749" name="Picture 5"/>
          <p:cNvPicPr>
            <a:picLocks noChangeAspect="1" noChangeArrowheads="1"/>
          </p:cNvPicPr>
          <p:nvPr/>
        </p:nvPicPr>
        <p:blipFill>
          <a:blip r:embed="rId2">
            <a:extLst>
              <a:ext uri="{28A0092B-C50C-407E-A947-70E740481C1C}">
                <a14:useLocalDpi xmlns:a14="http://schemas.microsoft.com/office/drawing/2010/main" val="0"/>
              </a:ext>
            </a:extLst>
          </a:blip>
          <a:srcRect l="520" t="22591" r="568" b="22527"/>
          <a:stretch>
            <a:fillRect/>
          </a:stretch>
        </p:blipFill>
        <p:spPr bwMode="auto">
          <a:xfrm>
            <a:off x="2278063" y="1927226"/>
            <a:ext cx="7747000" cy="4351337"/>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noChangeArrowheads="1"/>
          </p:cNvSpPr>
          <p:nvPr>
            <p:ph type="title" idx="4294967295"/>
          </p:nvPr>
        </p:nvSpPr>
        <p:spPr>
          <a:xfrm>
            <a:off x="2359025" y="166688"/>
            <a:ext cx="8229600" cy="576262"/>
          </a:xfrm>
        </p:spPr>
        <p:txBody>
          <a:bodyPr/>
          <a:lstStyle/>
          <a:p>
            <a:r>
              <a:rPr lang="en-US" altLang="en-US" smtClean="0"/>
              <a:t>How a Modern Computer Works</a:t>
            </a:r>
          </a:p>
        </p:txBody>
      </p:sp>
      <p:sp>
        <p:nvSpPr>
          <p:cNvPr id="44034" name="TextBox 3"/>
          <p:cNvSpPr txBox="1">
            <a:spLocks noChangeArrowheads="1"/>
          </p:cNvSpPr>
          <p:nvPr/>
        </p:nvSpPr>
        <p:spPr bwMode="auto">
          <a:xfrm>
            <a:off x="6296403" y="6017381"/>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278" y="1016829"/>
            <a:ext cx="7361695" cy="500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098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914401" y="266700"/>
            <a:ext cx="8134351" cy="609600"/>
          </a:xfrm>
        </p:spPr>
        <p:txBody>
          <a:bodyPr/>
          <a:lstStyle/>
          <a:p>
            <a:r>
              <a:rPr lang="zh-CN" altLang="en-US" sz="3067" dirty="0">
                <a:solidFill>
                  <a:srgbClr val="FF0000"/>
                </a:solidFill>
                <a:latin typeface="楷体" panose="02010609060101010101" pitchFamily="49" charset="-122"/>
                <a:ea typeface="楷体_GB2312" pitchFamily="1" charset="-122"/>
                <a:sym typeface="Times New Roman" panose="02020603050405020304" pitchFamily="18" charset="0"/>
              </a:rPr>
              <a:t>课程考核</a:t>
            </a:r>
          </a:p>
        </p:txBody>
      </p:sp>
      <p:sp>
        <p:nvSpPr>
          <p:cNvPr id="8195" name="Rectangle 3"/>
          <p:cNvSpPr>
            <a:spLocks noGrp="1" noChangeArrowheads="1"/>
          </p:cNvSpPr>
          <p:nvPr>
            <p:ph type="body" idx="1"/>
          </p:nvPr>
        </p:nvSpPr>
        <p:spPr>
          <a:xfrm>
            <a:off x="1092201" y="979055"/>
            <a:ext cx="10809817" cy="5003800"/>
          </a:xfrm>
        </p:spPr>
        <p:txBody>
          <a:bodyPr/>
          <a:lstStyle/>
          <a:p>
            <a:pPr marL="397923" indent="-397923" algn="l">
              <a:lnSpc>
                <a:spcPct val="90000"/>
              </a:lnSpc>
              <a:buFont typeface="Monotype Sorts" pitchFamily="2" charset="2"/>
              <a:buChar char="n"/>
            </a:pPr>
            <a:r>
              <a:rPr lang="zh-CN" altLang="en-US" b="1" dirty="0" smtClean="0">
                <a:latin typeface="楷体_GB2312" pitchFamily="1" charset="-122"/>
                <a:sym typeface="楷体_GB2312" pitchFamily="1" charset="-122"/>
              </a:rPr>
              <a:t>课程成绩评定：</a:t>
            </a:r>
          </a:p>
          <a:p>
            <a:pPr marL="863578" lvl="1" indent="-332309" algn="l">
              <a:lnSpc>
                <a:spcPct val="90000"/>
              </a:lnSpc>
              <a:buFont typeface="Monotype Sorts" pitchFamily="2" charset="2"/>
              <a:buChar char="l"/>
            </a:pPr>
            <a:r>
              <a:rPr lang="zh-CN" altLang="en-US" b="1" dirty="0" smtClean="0">
                <a:latin typeface="楷体_GB2312" pitchFamily="1" charset="-122"/>
                <a:sym typeface="楷体_GB2312" pitchFamily="1" charset="-122"/>
              </a:rPr>
              <a:t>期末考试（</a:t>
            </a:r>
            <a:r>
              <a:rPr lang="en-US" altLang="zh-CN" b="1" dirty="0" smtClean="0">
                <a:solidFill>
                  <a:srgbClr val="FF0000"/>
                </a:solidFill>
                <a:latin typeface="楷体_GB2312" pitchFamily="1" charset="-122"/>
                <a:sym typeface="楷体_GB2312" pitchFamily="1" charset="-122"/>
              </a:rPr>
              <a:t>5</a:t>
            </a:r>
            <a:r>
              <a:rPr lang="zh-CN" altLang="en-US" b="1" dirty="0" smtClean="0">
                <a:solidFill>
                  <a:srgbClr val="FF0000"/>
                </a:solidFill>
                <a:latin typeface="楷体_GB2312" pitchFamily="1" charset="-122"/>
                <a:sym typeface="楷体_GB2312" pitchFamily="1" charset="-122"/>
              </a:rPr>
              <a:t>0%</a:t>
            </a:r>
            <a:r>
              <a:rPr lang="zh-CN" altLang="en-US" b="1" dirty="0" smtClean="0">
                <a:latin typeface="楷体_GB2312" pitchFamily="1" charset="-122"/>
                <a:sym typeface="楷体_GB2312" pitchFamily="1" charset="-122"/>
              </a:rPr>
              <a:t>）</a:t>
            </a:r>
            <a:endParaRPr lang="zh-CN" altLang="en-US" b="1" dirty="0" smtClean="0">
              <a:solidFill>
                <a:srgbClr val="FF0000"/>
              </a:solidFill>
              <a:latin typeface="楷体_GB2312" pitchFamily="1" charset="-122"/>
              <a:sym typeface="楷体_GB2312" pitchFamily="1" charset="-122"/>
            </a:endParaRPr>
          </a:p>
          <a:p>
            <a:pPr marL="863578" lvl="1" indent="-332309" algn="l">
              <a:lnSpc>
                <a:spcPct val="90000"/>
              </a:lnSpc>
              <a:buFont typeface="Monotype Sorts" pitchFamily="2" charset="2"/>
              <a:buChar char="l"/>
            </a:pPr>
            <a:r>
              <a:rPr lang="zh-CN" altLang="en-US" b="1" dirty="0" smtClean="0">
                <a:latin typeface="楷体_GB2312" pitchFamily="1" charset="-122"/>
                <a:sym typeface="楷体_GB2312" pitchFamily="1" charset="-122"/>
              </a:rPr>
              <a:t>平时作业</a:t>
            </a:r>
            <a:r>
              <a:rPr lang="zh-CN" altLang="en-US" b="1" dirty="0" smtClean="0">
                <a:latin typeface="楷体_GB2312" pitchFamily="1" charset="-122"/>
                <a:sym typeface="楷体_GB2312" pitchFamily="1" charset="-122"/>
              </a:rPr>
              <a:t>（</a:t>
            </a:r>
            <a:r>
              <a:rPr lang="en-US" altLang="zh-CN" b="1" dirty="0" smtClean="0">
                <a:solidFill>
                  <a:srgbClr val="FF0000"/>
                </a:solidFill>
                <a:latin typeface="楷体_GB2312" pitchFamily="1" charset="-122"/>
                <a:sym typeface="楷体_GB2312" pitchFamily="1" charset="-122"/>
              </a:rPr>
              <a:t>5</a:t>
            </a:r>
            <a:r>
              <a:rPr lang="zh-CN" altLang="en-US" b="1" dirty="0" smtClean="0">
                <a:solidFill>
                  <a:srgbClr val="FF0000"/>
                </a:solidFill>
                <a:latin typeface="楷体_GB2312" pitchFamily="1" charset="-122"/>
                <a:sym typeface="楷体_GB2312" pitchFamily="1" charset="-122"/>
              </a:rPr>
              <a:t>%</a:t>
            </a:r>
            <a:r>
              <a:rPr lang="zh-CN" altLang="en-US" b="1" dirty="0" smtClean="0">
                <a:latin typeface="楷体_GB2312" pitchFamily="1" charset="-122"/>
                <a:sym typeface="楷体_GB2312" pitchFamily="1" charset="-122"/>
              </a:rPr>
              <a:t>）</a:t>
            </a:r>
            <a:r>
              <a:rPr lang="en-US" altLang="zh-CN" b="1" dirty="0" smtClean="0">
                <a:latin typeface="楷体_GB2312" pitchFamily="1" charset="-122"/>
              </a:rPr>
              <a:t>+</a:t>
            </a:r>
            <a:r>
              <a:rPr lang="zh-CN" altLang="zh-CN" b="1" dirty="0" smtClean="0">
                <a:latin typeface="楷体_GB2312" pitchFamily="1" charset="-122"/>
              </a:rPr>
              <a:t>课堂练习</a:t>
            </a:r>
            <a:r>
              <a:rPr lang="zh-CN" altLang="en-US" b="1" dirty="0" smtClean="0">
                <a:latin typeface="楷体_GB2312" pitchFamily="1" charset="-122"/>
              </a:rPr>
              <a:t>（</a:t>
            </a:r>
            <a:r>
              <a:rPr lang="en-US" altLang="zh-CN" b="1" dirty="0" smtClean="0">
                <a:solidFill>
                  <a:srgbClr val="FF0000"/>
                </a:solidFill>
                <a:latin typeface="楷体_GB2312" pitchFamily="1" charset="-122"/>
              </a:rPr>
              <a:t>5%</a:t>
            </a:r>
            <a:r>
              <a:rPr lang="zh-CN" altLang="en-US" b="1" dirty="0" smtClean="0">
                <a:latin typeface="楷体_GB2312" pitchFamily="1" charset="-122"/>
              </a:rPr>
              <a:t>）</a:t>
            </a:r>
            <a:endParaRPr lang="en-US" altLang="zh-CN" b="1" dirty="0" smtClean="0">
              <a:latin typeface="楷体_GB2312" pitchFamily="1" charset="-122"/>
            </a:endParaRPr>
          </a:p>
          <a:p>
            <a:pPr marL="863578" lvl="1" indent="-332309" algn="l">
              <a:lnSpc>
                <a:spcPct val="90000"/>
              </a:lnSpc>
              <a:buFont typeface="Monotype Sorts" pitchFamily="2" charset="2"/>
              <a:buChar char="l"/>
            </a:pPr>
            <a:r>
              <a:rPr lang="zh-CN" altLang="en-US" b="1" dirty="0" smtClean="0">
                <a:latin typeface="楷体_GB2312" pitchFamily="1" charset="-122"/>
                <a:sym typeface="楷体_GB2312" pitchFamily="1" charset="-122"/>
              </a:rPr>
              <a:t>实验</a:t>
            </a:r>
            <a:r>
              <a:rPr lang="zh-CN" altLang="en-US" b="1" dirty="0" smtClean="0">
                <a:latin typeface="楷体_GB2312" pitchFamily="1" charset="-122"/>
                <a:sym typeface="楷体_GB2312" pitchFamily="1" charset="-122"/>
              </a:rPr>
              <a:t>报告</a:t>
            </a:r>
            <a:r>
              <a:rPr lang="zh-CN" altLang="en-US" b="1" dirty="0" smtClean="0">
                <a:latin typeface="楷体_GB2312" pitchFamily="1" charset="-122"/>
                <a:sym typeface="楷体_GB2312" pitchFamily="1" charset="-122"/>
              </a:rPr>
              <a:t>（</a:t>
            </a:r>
            <a:r>
              <a:rPr lang="en-US" altLang="zh-CN" b="1" dirty="0" smtClean="0">
                <a:solidFill>
                  <a:srgbClr val="FF0000"/>
                </a:solidFill>
                <a:latin typeface="楷体_GB2312" pitchFamily="1" charset="-122"/>
                <a:sym typeface="楷体_GB2312" pitchFamily="1" charset="-122"/>
              </a:rPr>
              <a:t>20</a:t>
            </a:r>
            <a:r>
              <a:rPr lang="zh-CN" altLang="en-US" b="1" dirty="0" smtClean="0">
                <a:solidFill>
                  <a:srgbClr val="FF0000"/>
                </a:solidFill>
                <a:latin typeface="楷体_GB2312" pitchFamily="1" charset="-122"/>
                <a:sym typeface="楷体_GB2312" pitchFamily="1" charset="-122"/>
              </a:rPr>
              <a:t>%</a:t>
            </a:r>
            <a:r>
              <a:rPr lang="zh-CN" altLang="en-US" b="1" dirty="0" smtClean="0">
                <a:latin typeface="楷体_GB2312" pitchFamily="1" charset="-122"/>
                <a:sym typeface="楷体_GB2312" pitchFamily="1" charset="-122"/>
              </a:rPr>
              <a:t>）</a:t>
            </a:r>
            <a:r>
              <a:rPr lang="en-US" altLang="zh-CN" b="1" dirty="0" smtClean="0">
                <a:latin typeface="楷体_GB2312" pitchFamily="1" charset="-122"/>
                <a:sym typeface="楷体_GB2312" pitchFamily="1" charset="-122"/>
              </a:rPr>
              <a:t>+</a:t>
            </a:r>
            <a:r>
              <a:rPr lang="zh-CN" altLang="zh-CN" b="1" dirty="0" smtClean="0">
                <a:latin typeface="楷体_GB2312" pitchFamily="1" charset="-122"/>
              </a:rPr>
              <a:t>实验验收</a:t>
            </a:r>
            <a:r>
              <a:rPr lang="zh-CN" altLang="en-US" b="1" dirty="0" smtClean="0">
                <a:latin typeface="楷体_GB2312" pitchFamily="1" charset="-122"/>
              </a:rPr>
              <a:t>（</a:t>
            </a:r>
            <a:r>
              <a:rPr lang="en-US" altLang="zh-CN" b="1" dirty="0" smtClean="0">
                <a:solidFill>
                  <a:srgbClr val="FF0000"/>
                </a:solidFill>
                <a:latin typeface="楷体_GB2312" pitchFamily="1" charset="-122"/>
              </a:rPr>
              <a:t>20%</a:t>
            </a:r>
            <a:r>
              <a:rPr lang="zh-CN" altLang="en-US" b="1" dirty="0" smtClean="0">
                <a:latin typeface="楷体_GB2312" pitchFamily="1" charset="-122"/>
              </a:rPr>
              <a:t>）</a:t>
            </a:r>
            <a:endParaRPr lang="en-US" altLang="zh-CN" b="1" dirty="0" smtClean="0">
              <a:latin typeface="楷体_GB2312" pitchFamily="1" charset="-122"/>
            </a:endParaRPr>
          </a:p>
          <a:p>
            <a:pPr marL="1473163" lvl="2" indent="-332309" algn="l">
              <a:lnSpc>
                <a:spcPct val="90000"/>
              </a:lnSpc>
              <a:buFont typeface="Monotype Sorts" pitchFamily="2" charset="2"/>
              <a:buChar char="l"/>
            </a:pPr>
            <a:r>
              <a:rPr lang="zh-CN" altLang="en-US" b="1" dirty="0" smtClean="0">
                <a:latin typeface="楷体_GB2312" pitchFamily="1" charset="-122"/>
              </a:rPr>
              <a:t>每位同学独立完成</a:t>
            </a:r>
            <a:r>
              <a:rPr lang="en-US" altLang="zh-CN" b="1" dirty="0" smtClean="0">
                <a:latin typeface="楷体_GB2312" pitchFamily="1" charset="-122"/>
              </a:rPr>
              <a:t>2</a:t>
            </a:r>
            <a:r>
              <a:rPr lang="zh-CN" altLang="en-US" b="1" dirty="0" smtClean="0">
                <a:latin typeface="楷体_GB2312" pitchFamily="1" charset="-122"/>
              </a:rPr>
              <a:t>个实验</a:t>
            </a:r>
            <a:endParaRPr lang="en-US" altLang="zh-CN" b="1" dirty="0" smtClean="0">
              <a:latin typeface="楷体_GB2312" pitchFamily="1" charset="-122"/>
            </a:endParaRPr>
          </a:p>
          <a:p>
            <a:pPr marL="2082747" lvl="3" indent="-332309" algn="l">
              <a:lnSpc>
                <a:spcPct val="90000"/>
              </a:lnSpc>
              <a:buFont typeface="Monotype Sorts" pitchFamily="2" charset="2"/>
              <a:buChar char="l"/>
            </a:pPr>
            <a:r>
              <a:rPr lang="en-US" altLang="zh-CN" sz="2000" b="1" dirty="0" smtClean="0">
                <a:latin typeface="楷体_GB2312" pitchFamily="1" charset="-122"/>
              </a:rPr>
              <a:t>Lab0 RV64</a:t>
            </a:r>
            <a:r>
              <a:rPr lang="zh-CN" altLang="en-US" sz="2000" b="1" dirty="0" smtClean="0">
                <a:latin typeface="楷体_GB2312" pitchFamily="1" charset="-122"/>
              </a:rPr>
              <a:t>内核调试  </a:t>
            </a:r>
            <a:r>
              <a:rPr lang="en-US" altLang="zh-CN" sz="2000" b="1" dirty="0">
                <a:latin typeface="楷体_GB2312" pitchFamily="1" charset="-122"/>
              </a:rPr>
              <a:t>4</a:t>
            </a:r>
            <a:r>
              <a:rPr lang="en-US" altLang="zh-CN" sz="2000" b="1" dirty="0" smtClean="0">
                <a:latin typeface="楷体_GB2312" pitchFamily="1" charset="-122"/>
              </a:rPr>
              <a:t>%   2</a:t>
            </a:r>
            <a:r>
              <a:rPr lang="zh-CN" altLang="en-US" sz="2000" b="1" dirty="0" smtClean="0">
                <a:latin typeface="楷体_GB2312" pitchFamily="1" charset="-122"/>
              </a:rPr>
              <a:t>周</a:t>
            </a:r>
            <a:endParaRPr lang="zh-CN" altLang="en-US" sz="2000" b="1" dirty="0">
              <a:latin typeface="楷体_GB2312" pitchFamily="1" charset="-122"/>
            </a:endParaRPr>
          </a:p>
          <a:p>
            <a:pPr marL="2082747" lvl="3" indent="-332309" algn="l">
              <a:lnSpc>
                <a:spcPct val="90000"/>
              </a:lnSpc>
              <a:buFont typeface="Monotype Sorts" pitchFamily="2" charset="2"/>
              <a:buChar char="l"/>
            </a:pPr>
            <a:r>
              <a:rPr lang="en-US" altLang="zh-CN" sz="2000" b="1" dirty="0">
                <a:latin typeface="楷体_GB2312" pitchFamily="1" charset="-122"/>
              </a:rPr>
              <a:t>Lab1 </a:t>
            </a:r>
            <a:r>
              <a:rPr lang="en-US" altLang="zh-CN" sz="2000" b="1" dirty="0" smtClean="0">
                <a:latin typeface="楷体_GB2312" pitchFamily="1" charset="-122"/>
              </a:rPr>
              <a:t>RV64</a:t>
            </a:r>
            <a:r>
              <a:rPr lang="zh-CN" altLang="en-US" sz="2000" b="1" dirty="0" smtClean="0">
                <a:latin typeface="楷体_GB2312" pitchFamily="1" charset="-122"/>
              </a:rPr>
              <a:t>内核引导  </a:t>
            </a:r>
            <a:r>
              <a:rPr lang="en-US" altLang="zh-CN" sz="2000" b="1" dirty="0">
                <a:latin typeface="楷体_GB2312" pitchFamily="1" charset="-122"/>
              </a:rPr>
              <a:t>6</a:t>
            </a:r>
            <a:r>
              <a:rPr lang="en-US" altLang="zh-CN" sz="2000" b="1" dirty="0" smtClean="0">
                <a:latin typeface="楷体_GB2312" pitchFamily="1" charset="-122"/>
              </a:rPr>
              <a:t>%   2</a:t>
            </a:r>
            <a:r>
              <a:rPr lang="zh-CN" altLang="en-US" sz="2000" b="1" dirty="0" smtClean="0">
                <a:latin typeface="楷体_GB2312" pitchFamily="1" charset="-122"/>
              </a:rPr>
              <a:t>周</a:t>
            </a:r>
          </a:p>
          <a:p>
            <a:pPr marL="1473163" lvl="2" indent="-332309" algn="l">
              <a:lnSpc>
                <a:spcPct val="90000"/>
              </a:lnSpc>
              <a:buFont typeface="Monotype Sorts" pitchFamily="2" charset="2"/>
              <a:buChar char="l"/>
            </a:pPr>
            <a:r>
              <a:rPr lang="zh-CN" altLang="en-US" b="1" dirty="0" smtClean="0">
                <a:latin typeface="楷体_GB2312" pitchFamily="1" charset="-122"/>
              </a:rPr>
              <a:t>分组完成</a:t>
            </a:r>
            <a:r>
              <a:rPr lang="en-US" altLang="zh-CN" b="1" dirty="0" smtClean="0">
                <a:latin typeface="楷体_GB2312" pitchFamily="1" charset="-122"/>
              </a:rPr>
              <a:t>3</a:t>
            </a:r>
            <a:r>
              <a:rPr lang="zh-CN" altLang="en-US" b="1" dirty="0" smtClean="0">
                <a:latin typeface="楷体_GB2312" pitchFamily="1" charset="-122"/>
              </a:rPr>
              <a:t>个实验，每组最多</a:t>
            </a:r>
            <a:r>
              <a:rPr lang="en-US" altLang="zh-CN" b="1" dirty="0" smtClean="0">
                <a:latin typeface="楷体_GB2312" pitchFamily="1" charset="-122"/>
              </a:rPr>
              <a:t>2</a:t>
            </a:r>
            <a:r>
              <a:rPr lang="zh-CN" altLang="en-US" b="1" dirty="0" smtClean="0">
                <a:latin typeface="楷体_GB2312" pitchFamily="1" charset="-122"/>
              </a:rPr>
              <a:t>人</a:t>
            </a:r>
            <a:endParaRPr lang="en-US" altLang="zh-CN" b="1" dirty="0" smtClean="0">
              <a:latin typeface="楷体_GB2312" pitchFamily="1" charset="-122"/>
            </a:endParaRPr>
          </a:p>
          <a:p>
            <a:pPr marL="2082747" lvl="3" indent="-332309" algn="l">
              <a:lnSpc>
                <a:spcPct val="90000"/>
              </a:lnSpc>
              <a:buFont typeface="Monotype Sorts" pitchFamily="2" charset="2"/>
              <a:buChar char="l"/>
            </a:pPr>
            <a:r>
              <a:rPr lang="en-US" altLang="zh-CN" sz="2000" b="1" dirty="0">
                <a:latin typeface="楷体_GB2312" pitchFamily="1" charset="-122"/>
              </a:rPr>
              <a:t>Lab2 </a:t>
            </a:r>
            <a:r>
              <a:rPr lang="en-US" altLang="zh-CN" sz="2000" b="1" dirty="0" smtClean="0">
                <a:latin typeface="楷体_GB2312" pitchFamily="1" charset="-122"/>
              </a:rPr>
              <a:t>RV64</a:t>
            </a:r>
            <a:r>
              <a:rPr lang="zh-CN" altLang="en-US" sz="2000" b="1" dirty="0" smtClean="0">
                <a:latin typeface="楷体_GB2312" pitchFamily="1" charset="-122"/>
              </a:rPr>
              <a:t>时钟中断处理  </a:t>
            </a:r>
            <a:r>
              <a:rPr lang="en-US" altLang="zh-CN" sz="2000" b="1" dirty="0" smtClean="0">
                <a:latin typeface="楷体_GB2312" pitchFamily="1" charset="-122"/>
              </a:rPr>
              <a:t>6%   3</a:t>
            </a:r>
            <a:r>
              <a:rPr lang="zh-CN" altLang="en-US" sz="2000" b="1" dirty="0" smtClean="0">
                <a:latin typeface="楷体_GB2312" pitchFamily="1" charset="-122"/>
              </a:rPr>
              <a:t>周</a:t>
            </a:r>
            <a:endParaRPr lang="zh-CN" altLang="en-US" sz="2000" b="1" dirty="0">
              <a:latin typeface="楷体_GB2312" pitchFamily="1" charset="-122"/>
            </a:endParaRPr>
          </a:p>
          <a:p>
            <a:pPr marL="2082747" lvl="3" indent="-332309" algn="l">
              <a:lnSpc>
                <a:spcPct val="90000"/>
              </a:lnSpc>
              <a:buFont typeface="Monotype Sorts" pitchFamily="2" charset="2"/>
              <a:buChar char="l"/>
            </a:pPr>
            <a:r>
              <a:rPr lang="en-US" altLang="zh-CN" sz="2000" b="1" dirty="0">
                <a:latin typeface="楷体_GB2312" pitchFamily="1" charset="-122"/>
              </a:rPr>
              <a:t>Lab3 </a:t>
            </a:r>
            <a:r>
              <a:rPr lang="en-US" altLang="zh-CN" sz="2000" b="1" dirty="0" smtClean="0">
                <a:latin typeface="楷体_GB2312" pitchFamily="1" charset="-122"/>
              </a:rPr>
              <a:t>RV64</a:t>
            </a:r>
            <a:r>
              <a:rPr lang="zh-CN" altLang="en-US" sz="2000" b="1" dirty="0" smtClean="0">
                <a:latin typeface="楷体_GB2312" pitchFamily="1" charset="-122"/>
              </a:rPr>
              <a:t>简单</a:t>
            </a:r>
            <a:r>
              <a:rPr lang="zh-CN" altLang="en-US" sz="2000" b="1" dirty="0">
                <a:latin typeface="楷体_GB2312" pitchFamily="1" charset="-122"/>
              </a:rPr>
              <a:t>的进程调度</a:t>
            </a:r>
            <a:r>
              <a:rPr lang="zh-CN" altLang="en-US" sz="2000" b="1" dirty="0" smtClean="0">
                <a:latin typeface="楷体_GB2312" pitchFamily="1" charset="-122"/>
              </a:rPr>
              <a:t>实现  </a:t>
            </a:r>
            <a:r>
              <a:rPr lang="en-US" altLang="zh-CN" sz="2000" b="1" dirty="0" smtClean="0">
                <a:latin typeface="楷体_GB2312" pitchFamily="1" charset="-122"/>
              </a:rPr>
              <a:t>12%   3</a:t>
            </a:r>
            <a:r>
              <a:rPr lang="zh-CN" altLang="en-US" sz="2000" b="1" dirty="0" smtClean="0">
                <a:latin typeface="楷体_GB2312" pitchFamily="1" charset="-122"/>
              </a:rPr>
              <a:t>周</a:t>
            </a:r>
            <a:endParaRPr lang="en-US" altLang="zh-CN" sz="2000" b="1" dirty="0" smtClean="0">
              <a:latin typeface="楷体_GB2312" pitchFamily="1" charset="-122"/>
            </a:endParaRPr>
          </a:p>
          <a:p>
            <a:pPr marL="2082747" lvl="3" indent="-332309" algn="l">
              <a:lnSpc>
                <a:spcPct val="90000"/>
              </a:lnSpc>
              <a:buFont typeface="Monotype Sorts" pitchFamily="2" charset="2"/>
              <a:buChar char="l"/>
            </a:pPr>
            <a:r>
              <a:rPr lang="en-US" altLang="zh-CN" sz="2000" b="1" dirty="0" smtClean="0">
                <a:latin typeface="楷体_GB2312" pitchFamily="1" charset="-122"/>
              </a:rPr>
              <a:t>Lab4 </a:t>
            </a:r>
            <a:r>
              <a:rPr lang="en-US" altLang="zh-CN" sz="2000" b="1" dirty="0">
                <a:latin typeface="楷体_GB2312" pitchFamily="1" charset="-122"/>
              </a:rPr>
              <a:t>RV64</a:t>
            </a:r>
            <a:r>
              <a:rPr lang="zh-CN" altLang="en-US" sz="2000" b="1" dirty="0">
                <a:latin typeface="楷体_GB2312" pitchFamily="1" charset="-122"/>
              </a:rPr>
              <a:t>虚拟</a:t>
            </a:r>
            <a:r>
              <a:rPr lang="zh-CN" altLang="en-US" sz="2000" b="1" dirty="0">
                <a:latin typeface="楷体_GB2312" pitchFamily="1" charset="-122"/>
              </a:rPr>
              <a:t>内存</a:t>
            </a:r>
            <a:r>
              <a:rPr lang="zh-CN" altLang="en-US" sz="2000" b="1" dirty="0" smtClean="0">
                <a:latin typeface="楷体_GB2312" pitchFamily="1" charset="-122"/>
              </a:rPr>
              <a:t>管理  </a:t>
            </a:r>
            <a:r>
              <a:rPr lang="en-US" altLang="zh-CN" sz="2000" b="1" dirty="0" smtClean="0">
                <a:latin typeface="楷体_GB2312" pitchFamily="1" charset="-122"/>
              </a:rPr>
              <a:t>12%    </a:t>
            </a:r>
            <a:endParaRPr lang="en-US" altLang="zh-CN" sz="2000" b="1" dirty="0">
              <a:latin typeface="楷体_GB2312" pitchFamily="1" charset="-122"/>
            </a:endParaRPr>
          </a:p>
          <a:p>
            <a:pPr marL="1473163" lvl="2" indent="-332309" algn="l">
              <a:lnSpc>
                <a:spcPct val="90000"/>
              </a:lnSpc>
              <a:buFont typeface="Monotype Sorts" pitchFamily="2" charset="2"/>
              <a:buChar char="l"/>
            </a:pPr>
            <a:r>
              <a:rPr lang="en-US" altLang="zh-CN" b="1" dirty="0">
                <a:latin typeface="楷体_GB2312" pitchFamily="1" charset="-122"/>
              </a:rPr>
              <a:t>Bonus</a:t>
            </a:r>
            <a:r>
              <a:rPr lang="zh-CN" altLang="en-US" b="1" dirty="0" smtClean="0">
                <a:latin typeface="楷体_GB2312" pitchFamily="1" charset="-122"/>
              </a:rPr>
              <a:t>实验</a:t>
            </a:r>
            <a:r>
              <a:rPr lang="en-US" altLang="zh-CN" b="1" dirty="0" smtClean="0">
                <a:latin typeface="楷体_GB2312" pitchFamily="1" charset="-122"/>
              </a:rPr>
              <a:t>1</a:t>
            </a:r>
            <a:r>
              <a:rPr lang="zh-CN" altLang="en-US" b="1" dirty="0" smtClean="0">
                <a:latin typeface="楷体_GB2312" pitchFamily="1" charset="-122"/>
              </a:rPr>
              <a:t>个</a:t>
            </a:r>
            <a:endParaRPr lang="en-US" altLang="zh-CN" b="1" dirty="0">
              <a:latin typeface="楷体_GB2312" pitchFamily="1" charset="-122"/>
            </a:endParaRPr>
          </a:p>
          <a:p>
            <a:pPr marL="2082747" lvl="3" indent="-332309" algn="l">
              <a:lnSpc>
                <a:spcPct val="90000"/>
              </a:lnSpc>
              <a:buFont typeface="Monotype Sorts" pitchFamily="2" charset="2"/>
              <a:buChar char="l"/>
            </a:pPr>
            <a:r>
              <a:rPr lang="en-US" altLang="zh-CN" sz="2000" b="1" dirty="0">
                <a:latin typeface="楷体_GB2312" pitchFamily="1" charset="-122"/>
              </a:rPr>
              <a:t>Lab5 RV64</a:t>
            </a:r>
            <a:r>
              <a:rPr lang="zh-CN" altLang="en-US" sz="2000" b="1" dirty="0">
                <a:latin typeface="楷体_GB2312" pitchFamily="1" charset="-122"/>
              </a:rPr>
              <a:t>用户</a:t>
            </a:r>
            <a:r>
              <a:rPr lang="zh-CN" altLang="en-US" sz="2000" b="1" dirty="0" smtClean="0">
                <a:latin typeface="楷体_GB2312" pitchFamily="1" charset="-122"/>
              </a:rPr>
              <a:t>模式  </a:t>
            </a:r>
            <a:r>
              <a:rPr lang="en-US" altLang="zh-CN" sz="2000" b="1" dirty="0" smtClean="0">
                <a:latin typeface="楷体_GB2312" pitchFamily="1" charset="-122"/>
              </a:rPr>
              <a:t>10%</a:t>
            </a:r>
            <a:endParaRPr lang="en-US" altLang="zh-CN" sz="2000" b="1" dirty="0">
              <a:latin typeface="楷体_GB2312" pitchFamily="1" charset="-122"/>
            </a:endParaRPr>
          </a:p>
          <a:p>
            <a:pPr marL="2082747" lvl="3" indent="-332309" algn="l">
              <a:lnSpc>
                <a:spcPct val="90000"/>
              </a:lnSpc>
              <a:buFont typeface="Monotype Sorts" pitchFamily="2" charset="2"/>
              <a:buChar char="l"/>
            </a:pPr>
            <a:endParaRPr lang="zh-CN" altLang="en-US" b="1" dirty="0" smtClean="0">
              <a:latin typeface="楷体_GB2312" pitchFamily="1" charset="-122"/>
              <a:sym typeface="楷体_GB2312" pitchFamily="1" charset="-122"/>
            </a:endParaRPr>
          </a:p>
          <a:p>
            <a:pPr marL="397923" indent="-397923" algn="l">
              <a:buFont typeface="Monotype Sorts" pitchFamily="2" charset="2"/>
              <a:buChar char="n"/>
            </a:pPr>
            <a:endParaRPr lang="zh-CN" altLang="en-US" b="1" dirty="0" smtClean="0">
              <a:latin typeface="楷体_GB2312" pitchFamily="1" charset="-122"/>
              <a:sym typeface="楷体_GB2312" pitchFamily="1" charset="-122"/>
            </a:endParaRPr>
          </a:p>
          <a:p>
            <a:pPr marL="863578" lvl="1" indent="-332309" algn="l">
              <a:buFont typeface="Monotype Sorts" pitchFamily="2" charset="2"/>
              <a:buChar char="l"/>
            </a:pPr>
            <a:endParaRPr lang="zh-CN" altLang="en-US" b="1" dirty="0" smtClean="0">
              <a:solidFill>
                <a:srgbClr val="3A02C6"/>
              </a:solidFill>
              <a:latin typeface="楷体_GB2312" pitchFamily="1" charset="-122"/>
              <a:sym typeface="楷体_GB2312" pitchFamily="1" charset="-122"/>
            </a:endParaRPr>
          </a:p>
          <a:p>
            <a:pPr marL="1261502" lvl="2" indent="-264577" algn="l">
              <a:lnSpc>
                <a:spcPct val="90000"/>
              </a:lnSpc>
              <a:buFont typeface="Webdings" panose="05030102010509060703" pitchFamily="18" charset="2"/>
              <a:buChar char="4"/>
            </a:pPr>
            <a:endParaRPr lang="zh-CN" altLang="en-US" sz="3200" b="1" dirty="0">
              <a:solidFill>
                <a:srgbClr val="FF0000"/>
              </a:solidFill>
              <a:latin typeface="楷体_GB2312" pitchFamily="1" charset="-122"/>
              <a:sym typeface="楷体_GB2312" pitchFamily="1" charset="-122"/>
            </a:endParaRPr>
          </a:p>
        </p:txBody>
      </p:sp>
      <p:sp>
        <p:nvSpPr>
          <p:cNvPr id="2" name="右大括号 1"/>
          <p:cNvSpPr/>
          <p:nvPr/>
        </p:nvSpPr>
        <p:spPr bwMode="auto">
          <a:xfrm>
            <a:off x="6787005" y="5651106"/>
            <a:ext cx="266937" cy="914400"/>
          </a:xfrm>
          <a:prstGeom prst="righ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5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p:txBody>
      </p:sp>
      <p:sp>
        <p:nvSpPr>
          <p:cNvPr id="3" name="矩形 2"/>
          <p:cNvSpPr/>
          <p:nvPr/>
        </p:nvSpPr>
        <p:spPr>
          <a:xfrm>
            <a:off x="7140904" y="5923640"/>
            <a:ext cx="572593" cy="400110"/>
          </a:xfrm>
          <a:prstGeom prst="rect">
            <a:avLst/>
          </a:prstGeom>
        </p:spPr>
        <p:txBody>
          <a:bodyPr wrap="none">
            <a:spAutoFit/>
          </a:bodyPr>
          <a:lstStyle/>
          <a:p>
            <a:r>
              <a:rPr lang="en-US" altLang="zh-CN" sz="2000" b="1" dirty="0" smtClean="0">
                <a:latin typeface="楷体_GB2312" pitchFamily="1" charset="-122"/>
              </a:rPr>
              <a:t>6</a:t>
            </a:r>
            <a:r>
              <a:rPr lang="zh-CN" altLang="en-US" sz="2000" b="1" dirty="0" smtClean="0">
                <a:latin typeface="楷体_GB2312" pitchFamily="1" charset="-122"/>
              </a:rPr>
              <a:t>周</a:t>
            </a:r>
            <a:endParaRPr lang="zh-CN" altLang="en-US" sz="2000" dirty="0"/>
          </a:p>
        </p:txBody>
      </p:sp>
    </p:spTree>
    <p:extLst>
      <p:ext uri="{BB962C8B-B14F-4D97-AF65-F5344CB8AC3E}">
        <p14:creationId xmlns:p14="http://schemas.microsoft.com/office/powerpoint/2010/main" val="97055832"/>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mtClean="0"/>
              <a:t>Device-Status Table</a:t>
            </a:r>
          </a:p>
        </p:txBody>
      </p:sp>
      <p:sp>
        <p:nvSpPr>
          <p:cNvPr id="2" name="内容占位符 1"/>
          <p:cNvSpPr>
            <a:spLocks noGrp="1"/>
          </p:cNvSpPr>
          <p:nvPr>
            <p:ph idx="1"/>
          </p:nvPr>
        </p:nvSpPr>
        <p:spPr/>
        <p:txBody>
          <a:bodyPr/>
          <a:lstStyle/>
          <a:p>
            <a:pPr marL="0" indent="0">
              <a:buNone/>
            </a:pPr>
            <a:endParaRPr lang="zh-CN" altLang="en-US"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l="493" t="15446" r="728" b="15446"/>
          <a:stretch>
            <a:fillRect/>
          </a:stretch>
        </p:blipFill>
        <p:spPr bwMode="auto">
          <a:xfrm>
            <a:off x="2206625" y="1204914"/>
            <a:ext cx="7791450" cy="49561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z="2800" dirty="0"/>
              <a:t>Direct Memory Access Structure</a:t>
            </a:r>
            <a:br>
              <a:rPr lang="en-US" altLang="zh-CN" sz="2800" dirty="0"/>
            </a:br>
            <a:r>
              <a:rPr lang="zh-CN" altLang="en-US" sz="2800" dirty="0">
                <a:solidFill>
                  <a:srgbClr val="FF3300"/>
                </a:solidFill>
                <a:ea typeface="楷体_GB2312" pitchFamily="49" charset="-122"/>
              </a:rPr>
              <a:t>直接内存访问</a:t>
            </a:r>
            <a:r>
              <a:rPr lang="zh-CN" altLang="zh-CN" sz="2800" dirty="0">
                <a:solidFill>
                  <a:srgbClr val="FF3300"/>
                </a:solidFill>
                <a:ea typeface="楷体_GB2312" pitchFamily="49" charset="-122"/>
              </a:rPr>
              <a:t>(</a:t>
            </a:r>
            <a:r>
              <a:rPr lang="en-US" altLang="zh-CN" sz="2800" dirty="0">
                <a:solidFill>
                  <a:srgbClr val="FF3300"/>
                </a:solidFill>
                <a:ea typeface="楷体_GB2312" pitchFamily="49" charset="-122"/>
              </a:rPr>
              <a:t>DMA)</a:t>
            </a:r>
          </a:p>
        </p:txBody>
      </p:sp>
      <p:sp>
        <p:nvSpPr>
          <p:cNvPr id="33795" name="Rectangle 3"/>
          <p:cNvSpPr>
            <a:spLocks noGrp="1" noChangeArrowheads="1"/>
          </p:cNvSpPr>
          <p:nvPr>
            <p:ph idx="1"/>
          </p:nvPr>
        </p:nvSpPr>
        <p:spPr/>
        <p:txBody>
          <a:bodyPr/>
          <a:lstStyle/>
          <a:p>
            <a:pPr eaLnBrk="1" hangingPunct="1"/>
            <a:r>
              <a:rPr lang="en-US" altLang="zh-CN" sz="2400" dirty="0">
                <a:latin typeface="Arial" pitchFamily="34" charset="0"/>
                <a:ea typeface="宋体" pitchFamily="2" charset="-122"/>
              </a:rPr>
              <a:t>Used for high-speed I/O devices able to transmit information at close to memory speeds.</a:t>
            </a:r>
            <a:r>
              <a:rPr lang="zh-CN" altLang="en-US" sz="2400" dirty="0">
                <a:latin typeface="Arial" pitchFamily="34" charset="0"/>
                <a:ea typeface="宋体" pitchFamily="2" charset="-122"/>
              </a:rPr>
              <a:t>    </a:t>
            </a:r>
          </a:p>
          <a:p>
            <a:pPr eaLnBrk="1" hangingPunct="1"/>
            <a:r>
              <a:rPr lang="en-US" altLang="zh-CN" sz="2400" dirty="0">
                <a:latin typeface="Arial" pitchFamily="34" charset="0"/>
                <a:ea typeface="宋体" pitchFamily="2" charset="-122"/>
              </a:rPr>
              <a:t>Device controller transfers blocks of data from buffer storage directly to main memory without CPU intervention.</a:t>
            </a:r>
            <a:endParaRPr lang="zh-CN" altLang="en-US" sz="2400" dirty="0">
              <a:latin typeface="Arial" pitchFamily="34" charset="0"/>
              <a:ea typeface="宋体" pitchFamily="2" charset="-122"/>
            </a:endParaRPr>
          </a:p>
          <a:p>
            <a:pPr eaLnBrk="1" hangingPunct="1"/>
            <a:r>
              <a:rPr lang="en-US" altLang="zh-CN" sz="2400">
                <a:latin typeface="Arial" pitchFamily="34" charset="0"/>
                <a:ea typeface="宋体" pitchFamily="2" charset="-122"/>
              </a:rPr>
              <a:t>Only </a:t>
            </a:r>
            <a:r>
              <a:rPr lang="en-US" altLang="zh-CN" sz="2400" smtClean="0">
                <a:latin typeface="Arial" pitchFamily="34" charset="0"/>
                <a:ea typeface="宋体" pitchFamily="2" charset="-122"/>
              </a:rPr>
              <a:t>one </a:t>
            </a:r>
            <a:r>
              <a:rPr lang="en-US" altLang="zh-CN" sz="2400" dirty="0">
                <a:latin typeface="Arial" pitchFamily="34" charset="0"/>
                <a:ea typeface="宋体" pitchFamily="2" charset="-122"/>
              </a:rPr>
              <a:t>interrupt is generated per block, rather than the one interrupt per byte.</a:t>
            </a:r>
            <a:r>
              <a:rPr lang="zh-CN" altLang="en-US" sz="2000" dirty="0">
                <a:latin typeface="Arial" pitchFamily="34" charset="0"/>
                <a:ea typeface="宋体" pitchFamily="2" charset="-122"/>
              </a:rPr>
              <a:t>    </a:t>
            </a:r>
            <a:endParaRPr lang="zh-CN" altLang="zh-CN" sz="2400" dirty="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1.3 Computer-System Architecture</a:t>
            </a:r>
            <a:endParaRPr lang="zh-CN" altLang="en-US" sz="3600" dirty="0">
              <a:solidFill>
                <a:srgbClr val="7030A0"/>
              </a:solidFill>
            </a:endParaRPr>
          </a:p>
        </p:txBody>
      </p:sp>
      <p:sp>
        <p:nvSpPr>
          <p:cNvPr id="6" name="文本占位符 5"/>
          <p:cNvSpPr>
            <a:spLocks noGrp="1"/>
          </p:cNvSpPr>
          <p:nvPr>
            <p:ph type="body" idx="1"/>
          </p:nvPr>
        </p:nvSpPr>
        <p:spPr>
          <a:xfrm>
            <a:off x="668616" y="4406900"/>
            <a:ext cx="10363200" cy="1500187"/>
          </a:xfrm>
        </p:spPr>
        <p:txBody>
          <a:bodyPr/>
          <a:lstStyle/>
          <a:p>
            <a:endParaRPr lang="zh-CN" altLang="en-US" dirty="0"/>
          </a:p>
        </p:txBody>
      </p:sp>
    </p:spTree>
    <p:extLst>
      <p:ext uri="{BB962C8B-B14F-4D97-AF65-F5344CB8AC3E}">
        <p14:creationId xmlns:p14="http://schemas.microsoft.com/office/powerpoint/2010/main" val="25161189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dirty="0">
                <a:solidFill>
                  <a:srgbClr val="FF0000"/>
                </a:solidFill>
              </a:rPr>
              <a:t>Single-Processor </a:t>
            </a:r>
            <a:r>
              <a:rPr lang="en-US" altLang="zh-CN" dirty="0" smtClean="0">
                <a:solidFill>
                  <a:srgbClr val="FF0000"/>
                </a:solidFill>
              </a:rPr>
              <a:t>Systems</a:t>
            </a:r>
            <a:r>
              <a:rPr lang="zh-CN" altLang="en-US" dirty="0" smtClean="0"/>
              <a:t>（单处理器系统）</a:t>
            </a:r>
            <a:endParaRPr lang="en-US" altLang="zh-CN" dirty="0" smtClean="0"/>
          </a:p>
        </p:txBody>
      </p:sp>
      <p:sp>
        <p:nvSpPr>
          <p:cNvPr id="34819" name="Content Placeholder 2"/>
          <p:cNvSpPr>
            <a:spLocks noGrp="1"/>
          </p:cNvSpPr>
          <p:nvPr>
            <p:ph idx="1"/>
          </p:nvPr>
        </p:nvSpPr>
        <p:spPr/>
        <p:txBody>
          <a:bodyPr/>
          <a:lstStyle/>
          <a:p>
            <a:r>
              <a:rPr lang="en-US" altLang="zh-CN" dirty="0">
                <a:latin typeface="Arial" pitchFamily="34" charset="0"/>
              </a:rPr>
              <a:t>Many years ago, most computer systems used a single processor </a:t>
            </a:r>
            <a:r>
              <a:rPr lang="en-US" altLang="zh-CN" dirty="0" smtClean="0">
                <a:latin typeface="Arial" pitchFamily="34" charset="0"/>
              </a:rPr>
              <a:t>containing one </a:t>
            </a:r>
            <a:r>
              <a:rPr lang="en-US" altLang="zh-CN" dirty="0">
                <a:latin typeface="Arial" pitchFamily="34" charset="0"/>
              </a:rPr>
              <a:t>CPU with a single processing core.</a:t>
            </a:r>
          </a:p>
          <a:p>
            <a:r>
              <a:rPr lang="en-US" altLang="zh-CN" sz="2400" dirty="0" smtClean="0">
                <a:latin typeface="Arial" pitchFamily="34" charset="0"/>
              </a:rPr>
              <a:t>Most </a:t>
            </a:r>
            <a:r>
              <a:rPr lang="en-US" altLang="zh-CN" sz="2400" dirty="0">
                <a:latin typeface="Arial" pitchFamily="34" charset="0"/>
              </a:rPr>
              <a:t>systems use a </a:t>
            </a:r>
            <a:r>
              <a:rPr lang="en-US" altLang="zh-CN" sz="2400" dirty="0">
                <a:solidFill>
                  <a:srgbClr val="FF0000"/>
                </a:solidFill>
                <a:latin typeface="Arial" pitchFamily="34" charset="0"/>
              </a:rPr>
              <a:t>single general-purpose processor </a:t>
            </a:r>
            <a:endParaRPr lang="en-US" altLang="zh-CN" sz="700" dirty="0">
              <a:latin typeface="Arial" pitchFamily="34" charset="0"/>
            </a:endParaRPr>
          </a:p>
          <a:p>
            <a:pPr marL="1200150" lvl="2" indent="-342900">
              <a:buNone/>
            </a:pPr>
            <a:endParaRPr lang="en-US" altLang="zh-CN" sz="1800" dirty="0">
              <a:solidFill>
                <a:srgbClr val="3366FF"/>
              </a:solidFill>
              <a:latin typeface="Arial"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dirty="0">
                <a:solidFill>
                  <a:srgbClr val="FF0000"/>
                </a:solidFill>
              </a:rPr>
              <a:t>Multiprocessor </a:t>
            </a:r>
            <a:r>
              <a:rPr lang="en-US" altLang="zh-CN" dirty="0" smtClean="0">
                <a:solidFill>
                  <a:srgbClr val="FF0000"/>
                </a:solidFill>
              </a:rPr>
              <a:t>Systems</a:t>
            </a:r>
            <a:r>
              <a:rPr lang="zh-CN" altLang="en-US" dirty="0" smtClean="0"/>
              <a:t>（多处理器系统）</a:t>
            </a:r>
            <a:endParaRPr lang="en-US" altLang="zh-CN" dirty="0" smtClean="0"/>
          </a:p>
        </p:txBody>
      </p:sp>
      <p:sp>
        <p:nvSpPr>
          <p:cNvPr id="34819" name="Content Placeholder 2"/>
          <p:cNvSpPr>
            <a:spLocks noGrp="1"/>
          </p:cNvSpPr>
          <p:nvPr>
            <p:ph idx="1"/>
          </p:nvPr>
        </p:nvSpPr>
        <p:spPr/>
        <p:txBody>
          <a:bodyPr/>
          <a:lstStyle/>
          <a:p>
            <a:pPr marL="457200" lvl="1" indent="0">
              <a:buNone/>
            </a:pPr>
            <a:endParaRPr lang="en-US" altLang="zh-CN" sz="700" dirty="0">
              <a:latin typeface="Arial" pitchFamily="34" charset="0"/>
            </a:endParaRPr>
          </a:p>
          <a:p>
            <a:r>
              <a:rPr lang="en-US" altLang="zh-CN" sz="2400" dirty="0">
                <a:solidFill>
                  <a:srgbClr val="FF0000"/>
                </a:solidFill>
                <a:latin typeface="Arial" pitchFamily="34" charset="0"/>
              </a:rPr>
              <a:t>Multiprocessors</a:t>
            </a:r>
            <a:r>
              <a:rPr lang="en-US" altLang="zh-CN" sz="2400" dirty="0">
                <a:solidFill>
                  <a:srgbClr val="3366FF"/>
                </a:solidFill>
                <a:latin typeface="Arial" pitchFamily="34" charset="0"/>
              </a:rPr>
              <a:t> </a:t>
            </a:r>
            <a:r>
              <a:rPr lang="en-US" altLang="zh-CN" sz="2400" dirty="0">
                <a:latin typeface="Arial" pitchFamily="34" charset="0"/>
              </a:rPr>
              <a:t>systems growing in use and importance</a:t>
            </a:r>
          </a:p>
          <a:p>
            <a:pPr lvl="1"/>
            <a:r>
              <a:rPr lang="en-US" altLang="zh-CN" dirty="0">
                <a:latin typeface="Arial" pitchFamily="34" charset="0"/>
              </a:rPr>
              <a:t>Also known as </a:t>
            </a:r>
            <a:r>
              <a:rPr lang="en-US" altLang="zh-CN" dirty="0">
                <a:solidFill>
                  <a:srgbClr val="3366FF"/>
                </a:solidFill>
                <a:latin typeface="Arial" pitchFamily="34" charset="0"/>
              </a:rPr>
              <a:t>parallel systems</a:t>
            </a:r>
            <a:r>
              <a:rPr lang="en-US" altLang="zh-CN" dirty="0">
                <a:latin typeface="Arial" pitchFamily="34" charset="0"/>
              </a:rPr>
              <a:t>, </a:t>
            </a:r>
            <a:r>
              <a:rPr lang="en-US" altLang="zh-CN" dirty="0">
                <a:solidFill>
                  <a:srgbClr val="3366FF"/>
                </a:solidFill>
                <a:latin typeface="Arial" pitchFamily="34" charset="0"/>
              </a:rPr>
              <a:t>tightly-coupled systems</a:t>
            </a:r>
          </a:p>
          <a:p>
            <a:pPr lvl="1"/>
            <a:r>
              <a:rPr lang="en-US" altLang="zh-CN" dirty="0">
                <a:latin typeface="Arial" pitchFamily="34" charset="0"/>
              </a:rPr>
              <a:t>Advantages include:</a:t>
            </a:r>
          </a:p>
          <a:p>
            <a:pPr marL="1200150" lvl="2" indent="-342900">
              <a:buFont typeface="Arial" pitchFamily="34" charset="0"/>
              <a:buAutoNum type="arabicPeriod"/>
            </a:pPr>
            <a:r>
              <a:rPr lang="en-US" altLang="zh-CN" dirty="0">
                <a:solidFill>
                  <a:srgbClr val="3366FF"/>
                </a:solidFill>
                <a:latin typeface="Arial" pitchFamily="34" charset="0"/>
              </a:rPr>
              <a:t>Increased throughput</a:t>
            </a:r>
          </a:p>
          <a:p>
            <a:pPr marL="1200150" lvl="2" indent="-342900">
              <a:buFont typeface="Arial" pitchFamily="34" charset="0"/>
              <a:buAutoNum type="arabicPeriod"/>
            </a:pPr>
            <a:r>
              <a:rPr lang="en-US" altLang="zh-CN" dirty="0">
                <a:solidFill>
                  <a:srgbClr val="3366FF"/>
                </a:solidFill>
                <a:latin typeface="Arial" pitchFamily="34" charset="0"/>
              </a:rPr>
              <a:t>Economy of scale</a:t>
            </a:r>
          </a:p>
          <a:p>
            <a:pPr marL="1200150" lvl="2" indent="-342900">
              <a:buFont typeface="Arial" pitchFamily="34" charset="0"/>
              <a:buAutoNum type="arabicPeriod"/>
            </a:pPr>
            <a:r>
              <a:rPr lang="en-US" altLang="zh-CN" dirty="0">
                <a:solidFill>
                  <a:srgbClr val="3366FF"/>
                </a:solidFill>
                <a:latin typeface="Arial" pitchFamily="34" charset="0"/>
              </a:rPr>
              <a:t>Increased reliability – graceful degradation </a:t>
            </a:r>
            <a:r>
              <a:rPr lang="en-US" altLang="zh-CN" dirty="0">
                <a:solidFill>
                  <a:srgbClr val="000000"/>
                </a:solidFill>
                <a:latin typeface="Arial" pitchFamily="34" charset="0"/>
              </a:rPr>
              <a:t>or </a:t>
            </a:r>
            <a:r>
              <a:rPr lang="en-US" altLang="zh-CN" dirty="0">
                <a:solidFill>
                  <a:srgbClr val="3366FF"/>
                </a:solidFill>
                <a:latin typeface="Arial" pitchFamily="34" charset="0"/>
              </a:rPr>
              <a:t>fault tolerance</a:t>
            </a:r>
          </a:p>
          <a:p>
            <a:pPr lvl="1"/>
            <a:r>
              <a:rPr lang="en-US" altLang="zh-CN" dirty="0">
                <a:latin typeface="Arial" pitchFamily="34" charset="0"/>
              </a:rPr>
              <a:t>Two types:</a:t>
            </a:r>
          </a:p>
          <a:p>
            <a:pPr marL="1200150" lvl="2" indent="-342900">
              <a:buFont typeface="Arial" pitchFamily="34" charset="0"/>
              <a:buAutoNum type="arabicPeriod"/>
            </a:pPr>
            <a:r>
              <a:rPr lang="en-US" altLang="zh-CN" dirty="0">
                <a:solidFill>
                  <a:srgbClr val="3366FF"/>
                </a:solidFill>
                <a:latin typeface="Arial" pitchFamily="34" charset="0"/>
              </a:rPr>
              <a:t>Asymmetric Multiprocessing</a:t>
            </a:r>
          </a:p>
          <a:p>
            <a:pPr marL="1200150" lvl="2" indent="-342900">
              <a:buFont typeface="Arial" pitchFamily="34" charset="0"/>
              <a:buAutoNum type="arabicPeriod"/>
            </a:pPr>
            <a:r>
              <a:rPr lang="en-US" altLang="zh-CN" dirty="0">
                <a:solidFill>
                  <a:srgbClr val="3366FF"/>
                </a:solidFill>
                <a:latin typeface="Arial" pitchFamily="34" charset="0"/>
              </a:rPr>
              <a:t>Symmetric Multiprocessing</a:t>
            </a:r>
          </a:p>
          <a:p>
            <a:pPr marL="1200150" lvl="2" indent="-342900">
              <a:buNone/>
            </a:pPr>
            <a:endParaRPr lang="en-US" altLang="zh-CN" sz="1800" dirty="0">
              <a:solidFill>
                <a:srgbClr val="3366FF"/>
              </a:solidFill>
              <a:latin typeface="Arial" pitchFamily="34" charset="0"/>
            </a:endParaRPr>
          </a:p>
        </p:txBody>
      </p:sp>
    </p:spTree>
    <p:extLst>
      <p:ext uri="{BB962C8B-B14F-4D97-AF65-F5344CB8AC3E}">
        <p14:creationId xmlns:p14="http://schemas.microsoft.com/office/powerpoint/2010/main" val="20959313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zh-CN" sz="2800"/>
              <a:t>Symmetric Multiprocessing Architecture</a:t>
            </a:r>
          </a:p>
        </p:txBody>
      </p:sp>
      <p:pic>
        <p:nvPicPr>
          <p:cNvPr id="36867" name="Picture 7"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505" y="1760538"/>
            <a:ext cx="7269084" cy="348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zh-CN" smtClean="0"/>
              <a:t>A Dual-Core Design</a:t>
            </a:r>
          </a:p>
        </p:txBody>
      </p:sp>
      <p:sp>
        <p:nvSpPr>
          <p:cNvPr id="37891" name="Content Placeholder 1"/>
          <p:cNvSpPr>
            <a:spLocks noGrp="1"/>
          </p:cNvSpPr>
          <p:nvPr>
            <p:ph idx="1"/>
          </p:nvPr>
        </p:nvSpPr>
        <p:spPr/>
        <p:txBody>
          <a:bodyPr/>
          <a:lstStyle/>
          <a:p>
            <a:r>
              <a:rPr lang="en-US" altLang="en-US" dirty="0" smtClean="0"/>
              <a:t>Multi-</a:t>
            </a:r>
            <a:r>
              <a:rPr lang="en-US" altLang="zh-CN" dirty="0" smtClean="0"/>
              <a:t>processor</a:t>
            </a:r>
            <a:r>
              <a:rPr lang="zh-CN" altLang="en-US" dirty="0" smtClean="0"/>
              <a:t>（多个芯片）</a:t>
            </a:r>
            <a:r>
              <a:rPr lang="en-US" altLang="en-US" dirty="0" smtClean="0"/>
              <a:t> </a:t>
            </a:r>
            <a:r>
              <a:rPr lang="en-US" altLang="en-US" dirty="0"/>
              <a:t>and </a:t>
            </a:r>
            <a:r>
              <a:rPr lang="en-US" altLang="en-US" b="1" dirty="0" smtClean="0">
                <a:solidFill>
                  <a:srgbClr val="3366FF"/>
                </a:solidFill>
              </a:rPr>
              <a:t>multicore</a:t>
            </a:r>
            <a:r>
              <a:rPr lang="zh-CN" altLang="en-US" b="1" dirty="0" smtClean="0">
                <a:solidFill>
                  <a:srgbClr val="3366FF"/>
                </a:solidFill>
              </a:rPr>
              <a:t>（多核）</a:t>
            </a:r>
            <a:endParaRPr lang="en-US" altLang="en-US" b="1" dirty="0">
              <a:solidFill>
                <a:srgbClr val="3366FF"/>
              </a:solidFill>
            </a:endParaRPr>
          </a:p>
          <a:p>
            <a:r>
              <a:rPr lang="en-US" altLang="en-US" dirty="0"/>
              <a:t>Systems containing all  chips</a:t>
            </a:r>
            <a:endParaRPr lang="en-US" altLang="en-US" b="1" dirty="0">
              <a:solidFill>
                <a:srgbClr val="3366FF"/>
              </a:solidFill>
            </a:endParaRPr>
          </a:p>
          <a:p>
            <a:pPr lvl="1"/>
            <a:r>
              <a:rPr lang="en-US" altLang="en-US" dirty="0" smtClean="0"/>
              <a:t>Chassis</a:t>
            </a:r>
            <a:r>
              <a:rPr lang="zh-CN" altLang="en-US" dirty="0" smtClean="0"/>
              <a:t>（主板）</a:t>
            </a:r>
            <a:r>
              <a:rPr lang="en-US" altLang="en-US" dirty="0" smtClean="0"/>
              <a:t> </a:t>
            </a:r>
            <a:r>
              <a:rPr lang="en-US" altLang="en-US" dirty="0"/>
              <a:t>containing multiple separate </a:t>
            </a:r>
            <a:r>
              <a:rPr lang="en-US" altLang="en-US" dirty="0" smtClean="0"/>
              <a:t>processors</a:t>
            </a:r>
            <a:endParaRPr lang="en-US" altLang="en-US" dirty="0"/>
          </a:p>
        </p:txBody>
      </p:sp>
      <p:pic>
        <p:nvPicPr>
          <p:cNvPr id="2" name="图片 1"/>
          <p:cNvPicPr>
            <a:picLocks noChangeAspect="1"/>
          </p:cNvPicPr>
          <p:nvPr/>
        </p:nvPicPr>
        <p:blipFill>
          <a:blip r:embed="rId3"/>
          <a:stretch>
            <a:fillRect/>
          </a:stretch>
        </p:blipFill>
        <p:spPr>
          <a:xfrm>
            <a:off x="6417523" y="3090911"/>
            <a:ext cx="3733867" cy="3325878"/>
          </a:xfrm>
          <a:prstGeom prst="rect">
            <a:avLst/>
          </a:prstGeom>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5862" y="3044408"/>
            <a:ext cx="4299541" cy="325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DEFINITIONS OF COMPUTER SYSTEM </a:t>
            </a:r>
            <a:r>
              <a:rPr lang="en-US" altLang="zh-CN" sz="2800" dirty="0" smtClean="0"/>
              <a:t>COMPONENTS</a:t>
            </a:r>
            <a:endParaRPr lang="zh-CN" altLang="en-US" sz="2800" dirty="0"/>
          </a:p>
        </p:txBody>
      </p:sp>
      <p:sp>
        <p:nvSpPr>
          <p:cNvPr id="3" name="内容占位符 2"/>
          <p:cNvSpPr>
            <a:spLocks noGrp="1"/>
          </p:cNvSpPr>
          <p:nvPr>
            <p:ph idx="1"/>
          </p:nvPr>
        </p:nvSpPr>
        <p:spPr/>
        <p:txBody>
          <a:bodyPr/>
          <a:lstStyle/>
          <a:p>
            <a:r>
              <a:rPr lang="en-US" altLang="zh-CN" b="1" dirty="0" smtClean="0">
                <a:solidFill>
                  <a:srgbClr val="FF0000"/>
                </a:solidFill>
              </a:rPr>
              <a:t>CPU</a:t>
            </a:r>
            <a:r>
              <a:rPr lang="en-US" altLang="zh-CN" dirty="0" smtClean="0"/>
              <a:t>—The </a:t>
            </a:r>
            <a:r>
              <a:rPr lang="en-US" altLang="zh-CN" dirty="0"/>
              <a:t>hardware that executes instructions.</a:t>
            </a:r>
          </a:p>
          <a:p>
            <a:r>
              <a:rPr lang="en-US" altLang="zh-CN" b="1" dirty="0" smtClean="0">
                <a:solidFill>
                  <a:srgbClr val="FF0000"/>
                </a:solidFill>
              </a:rPr>
              <a:t>Processor</a:t>
            </a:r>
            <a:r>
              <a:rPr lang="en-US" altLang="zh-CN" dirty="0" smtClean="0"/>
              <a:t>—A physical </a:t>
            </a:r>
            <a:r>
              <a:rPr lang="en-US" altLang="zh-CN" dirty="0"/>
              <a:t>chip that contains one or more CPUs.</a:t>
            </a:r>
          </a:p>
          <a:p>
            <a:r>
              <a:rPr lang="en-US" altLang="zh-CN" b="1" dirty="0" smtClean="0">
                <a:solidFill>
                  <a:srgbClr val="FF0000"/>
                </a:solidFill>
              </a:rPr>
              <a:t>Core</a:t>
            </a:r>
            <a:r>
              <a:rPr lang="en-US" altLang="zh-CN" dirty="0" smtClean="0"/>
              <a:t>—The </a:t>
            </a:r>
            <a:r>
              <a:rPr lang="en-US" altLang="zh-CN" dirty="0"/>
              <a:t>basic computation unit of the CPU.</a:t>
            </a:r>
          </a:p>
          <a:p>
            <a:r>
              <a:rPr lang="en-US" altLang="zh-CN" b="1" dirty="0" smtClean="0">
                <a:solidFill>
                  <a:srgbClr val="FF0000"/>
                </a:solidFill>
              </a:rPr>
              <a:t>Multicore</a:t>
            </a:r>
            <a:r>
              <a:rPr lang="en-US" altLang="zh-CN" dirty="0" smtClean="0"/>
              <a:t>—Including </a:t>
            </a:r>
            <a:r>
              <a:rPr lang="en-US" altLang="zh-CN" dirty="0"/>
              <a:t>multiple computing cores on the same CPU.</a:t>
            </a:r>
          </a:p>
          <a:p>
            <a:r>
              <a:rPr lang="en-US" altLang="zh-CN" b="1" dirty="0" smtClean="0">
                <a:solidFill>
                  <a:srgbClr val="FF0000"/>
                </a:solidFill>
              </a:rPr>
              <a:t>Multiprocessor</a:t>
            </a:r>
            <a:r>
              <a:rPr lang="en-US" altLang="zh-CN" dirty="0" smtClean="0"/>
              <a:t>—Including </a:t>
            </a:r>
            <a:r>
              <a:rPr lang="en-US" altLang="zh-CN" dirty="0"/>
              <a:t>multiple processors</a:t>
            </a:r>
            <a:r>
              <a:rPr lang="en-US" altLang="zh-CN" dirty="0" smtClean="0"/>
              <a:t>.</a:t>
            </a:r>
          </a:p>
          <a:p>
            <a:endParaRPr lang="en-US" altLang="zh-CN" dirty="0"/>
          </a:p>
          <a:p>
            <a:pPr marL="0" indent="0">
              <a:buNone/>
            </a:pPr>
            <a:r>
              <a:rPr lang="en-US" altLang="zh-CN" dirty="0"/>
              <a:t>Although virtually all systems are now multicore, we use the general term</a:t>
            </a:r>
          </a:p>
          <a:p>
            <a:pPr marL="0" indent="0">
              <a:buNone/>
            </a:pPr>
            <a:r>
              <a:rPr lang="en-US" altLang="zh-CN" b="1" i="1" dirty="0" smtClean="0"/>
              <a:t> CPU </a:t>
            </a:r>
            <a:r>
              <a:rPr lang="en-US" altLang="zh-CN" dirty="0"/>
              <a:t>when referring to a single computational unit of a computer system and</a:t>
            </a:r>
          </a:p>
          <a:p>
            <a:pPr marL="0" indent="0">
              <a:buNone/>
            </a:pPr>
            <a:r>
              <a:rPr lang="en-US" altLang="zh-CN" b="1" i="1" dirty="0"/>
              <a:t>core </a:t>
            </a:r>
            <a:r>
              <a:rPr lang="en-US" altLang="zh-CN" dirty="0"/>
              <a:t>as well as </a:t>
            </a:r>
            <a:r>
              <a:rPr lang="en-US" altLang="zh-CN" b="1" i="1" dirty="0"/>
              <a:t>multicore </a:t>
            </a:r>
            <a:r>
              <a:rPr lang="en-US" altLang="zh-CN" dirty="0"/>
              <a:t>when specifically referring to one or more cores on</a:t>
            </a:r>
          </a:p>
          <a:p>
            <a:pPr marL="0" indent="0">
              <a:buNone/>
            </a:pPr>
            <a:r>
              <a:rPr lang="en-US" altLang="zh-CN" dirty="0"/>
              <a:t>a CPU.</a:t>
            </a:r>
            <a:endParaRPr lang="zh-CN" altLang="en-US" dirty="0"/>
          </a:p>
        </p:txBody>
      </p:sp>
    </p:spTree>
    <p:extLst>
      <p:ext uri="{BB962C8B-B14F-4D97-AF65-F5344CB8AC3E}">
        <p14:creationId xmlns:p14="http://schemas.microsoft.com/office/powerpoint/2010/main" val="32743760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z="2800" dirty="0" smtClean="0">
                <a:solidFill>
                  <a:srgbClr val="FF0000"/>
                </a:solidFill>
              </a:rPr>
              <a:t>Clustered </a:t>
            </a:r>
            <a:r>
              <a:rPr lang="en-US" altLang="zh-CN" sz="2800" dirty="0">
                <a:solidFill>
                  <a:srgbClr val="FF0000"/>
                </a:solidFill>
              </a:rPr>
              <a:t>Systems</a:t>
            </a:r>
            <a:r>
              <a:rPr lang="zh-CN" altLang="en-US" dirty="0" smtClean="0">
                <a:solidFill>
                  <a:srgbClr val="FF3300"/>
                </a:solidFill>
              </a:rPr>
              <a:t>集群系统</a:t>
            </a:r>
            <a:endParaRPr lang="zh-CN" altLang="zh-CN" dirty="0" smtClean="0">
              <a:solidFill>
                <a:srgbClr val="FF3300"/>
              </a:solidFill>
            </a:endParaRPr>
          </a:p>
        </p:txBody>
      </p:sp>
      <p:sp>
        <p:nvSpPr>
          <p:cNvPr id="45059" name="Rectangle 3"/>
          <p:cNvSpPr>
            <a:spLocks noGrp="1" noChangeArrowheads="1"/>
          </p:cNvSpPr>
          <p:nvPr>
            <p:ph idx="1"/>
          </p:nvPr>
        </p:nvSpPr>
        <p:spPr>
          <a:xfrm>
            <a:off x="810224" y="1246741"/>
            <a:ext cx="10772176" cy="5309042"/>
          </a:xfrm>
        </p:spPr>
        <p:txBody>
          <a:bodyPr/>
          <a:lstStyle/>
          <a:p>
            <a:pPr eaLnBrk="1" hangingPunct="1"/>
            <a:r>
              <a:rPr lang="zh-CN" altLang="en-US" sz="2400" dirty="0">
                <a:solidFill>
                  <a:srgbClr val="FF3300"/>
                </a:solidFill>
                <a:latin typeface="楷体" pitchFamily="49" charset="-122"/>
              </a:rPr>
              <a:t>集群系统</a:t>
            </a:r>
            <a:r>
              <a:rPr lang="en-US" altLang="zh-CN" sz="2400" dirty="0">
                <a:solidFill>
                  <a:srgbClr val="FF3300"/>
                </a:solidFill>
                <a:latin typeface="楷体" pitchFamily="49" charset="-122"/>
              </a:rPr>
              <a:t>(Cluster)</a:t>
            </a:r>
            <a:r>
              <a:rPr lang="zh-CN" altLang="en-US" sz="2400" dirty="0">
                <a:latin typeface="楷体" pitchFamily="49" charset="-122"/>
              </a:rPr>
              <a:t> ：</a:t>
            </a:r>
            <a:r>
              <a:rPr lang="zh-CN" altLang="en-US" sz="2400" b="0" dirty="0">
                <a:latin typeface="楷体" pitchFamily="49" charset="-122"/>
              </a:rPr>
              <a:t>是由一组互联的主机（节点）构成统一的计算机资源，通过相应软件协调工作的计算机机群，给人以一台机器的感觉。</a:t>
            </a:r>
          </a:p>
          <a:p>
            <a:r>
              <a:rPr lang="en-US" altLang="zh-CN" sz="2400" b="0" dirty="0">
                <a:latin typeface="Arial" pitchFamily="34" charset="0"/>
              </a:rPr>
              <a:t>Usually sharing storage via a </a:t>
            </a:r>
            <a:r>
              <a:rPr lang="en-US" altLang="zh-CN" sz="2400" b="0" dirty="0">
                <a:solidFill>
                  <a:srgbClr val="3366FF"/>
                </a:solidFill>
                <a:latin typeface="Arial" pitchFamily="34" charset="0"/>
              </a:rPr>
              <a:t>storage-area network (SAN)</a:t>
            </a:r>
          </a:p>
          <a:p>
            <a:r>
              <a:rPr lang="en-US" altLang="zh-CN" sz="2400" b="0" dirty="0">
                <a:latin typeface="Arial" pitchFamily="34" charset="0"/>
              </a:rPr>
              <a:t>Provides a </a:t>
            </a:r>
            <a:r>
              <a:rPr lang="en-US" altLang="zh-CN" sz="2400" b="0" dirty="0">
                <a:solidFill>
                  <a:srgbClr val="3366FF"/>
                </a:solidFill>
                <a:latin typeface="Arial" pitchFamily="34" charset="0"/>
              </a:rPr>
              <a:t>high-availability</a:t>
            </a:r>
            <a:r>
              <a:rPr lang="en-US" altLang="zh-CN" sz="2400" b="0" dirty="0">
                <a:latin typeface="Arial" pitchFamily="34" charset="0"/>
              </a:rPr>
              <a:t> service which survives failures</a:t>
            </a:r>
          </a:p>
          <a:p>
            <a:pPr lvl="1"/>
            <a:r>
              <a:rPr lang="en-US" altLang="zh-CN" sz="2000" b="0" dirty="0">
                <a:solidFill>
                  <a:srgbClr val="3366FF"/>
                </a:solidFill>
                <a:latin typeface="Arial" pitchFamily="34" charset="0"/>
              </a:rPr>
              <a:t>Asymmetric clustering</a:t>
            </a:r>
            <a:r>
              <a:rPr lang="zh-CN" altLang="en-US" sz="2000" b="0" dirty="0">
                <a:solidFill>
                  <a:srgbClr val="3366FF"/>
                </a:solidFill>
                <a:latin typeface="Arial" pitchFamily="34" charset="0"/>
              </a:rPr>
              <a:t>（非对称集群）</a:t>
            </a:r>
            <a:r>
              <a:rPr lang="en-US" altLang="zh-CN" sz="2000" b="0" dirty="0">
                <a:solidFill>
                  <a:srgbClr val="3366FF"/>
                </a:solidFill>
                <a:latin typeface="Arial" pitchFamily="34" charset="0"/>
              </a:rPr>
              <a:t> </a:t>
            </a:r>
            <a:r>
              <a:rPr lang="en-US" altLang="zh-CN" sz="2000" b="0" dirty="0">
                <a:latin typeface="Arial" pitchFamily="34" charset="0"/>
              </a:rPr>
              <a:t>has one machine in hot-standby mode</a:t>
            </a:r>
          </a:p>
          <a:p>
            <a:pPr lvl="1"/>
            <a:r>
              <a:rPr lang="en-US" altLang="zh-CN" sz="2000" b="0" dirty="0">
                <a:solidFill>
                  <a:srgbClr val="3366FF"/>
                </a:solidFill>
                <a:latin typeface="Arial" pitchFamily="34" charset="0"/>
              </a:rPr>
              <a:t>Symmetric clustering</a:t>
            </a:r>
            <a:r>
              <a:rPr lang="zh-CN" altLang="en-US" sz="2000" b="0" dirty="0">
                <a:solidFill>
                  <a:srgbClr val="3366FF"/>
                </a:solidFill>
                <a:latin typeface="Arial" pitchFamily="34" charset="0"/>
              </a:rPr>
              <a:t> （对称集群）</a:t>
            </a:r>
            <a:r>
              <a:rPr lang="en-US" altLang="zh-CN" sz="2000" b="0" dirty="0">
                <a:solidFill>
                  <a:srgbClr val="3366FF"/>
                </a:solidFill>
                <a:latin typeface="Arial" pitchFamily="34" charset="0"/>
              </a:rPr>
              <a:t> </a:t>
            </a:r>
            <a:r>
              <a:rPr lang="en-US" altLang="zh-CN" sz="2000" b="0" dirty="0">
                <a:latin typeface="Arial" pitchFamily="34" charset="0"/>
              </a:rPr>
              <a:t>has multiple nodes running applications, monitoring each </a:t>
            </a:r>
            <a:r>
              <a:rPr lang="en-US" altLang="zh-CN" sz="2000" b="0" dirty="0" smtClean="0">
                <a:latin typeface="Arial" pitchFamily="34" charset="0"/>
              </a:rPr>
              <a:t>other</a:t>
            </a:r>
          </a:p>
          <a:p>
            <a:endParaRPr lang="en-US" altLang="zh-CN" sz="2000" b="0" dirty="0">
              <a:latin typeface="Arial"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516" y="4091553"/>
            <a:ext cx="4823074" cy="2474248"/>
          </a:xfrm>
          <a:prstGeom prst="rect">
            <a:avLst/>
          </a:prstGeom>
        </p:spPr>
      </p:pic>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mtClean="0"/>
              <a:t>Clustered Systems</a:t>
            </a:r>
            <a:endParaRPr lang="zh-CN" altLang="en-US" smtClean="0"/>
          </a:p>
        </p:txBody>
      </p:sp>
      <p:sp>
        <p:nvSpPr>
          <p:cNvPr id="47107" name="Rectangle 3"/>
          <p:cNvSpPr>
            <a:spLocks noGrp="1" noChangeArrowheads="1"/>
          </p:cNvSpPr>
          <p:nvPr>
            <p:ph idx="1"/>
          </p:nvPr>
        </p:nvSpPr>
        <p:spPr/>
        <p:txBody>
          <a:bodyPr/>
          <a:lstStyle/>
          <a:p>
            <a:pPr>
              <a:defRPr/>
            </a:pPr>
            <a:r>
              <a:rPr lang="en-US" altLang="zh-CN" sz="2400" b="0" dirty="0"/>
              <a:t>Some clusters are for </a:t>
            </a:r>
            <a:r>
              <a:rPr lang="en-US" altLang="zh-CN" sz="2400" b="0" dirty="0">
                <a:solidFill>
                  <a:srgbClr val="3366FF"/>
                </a:solidFill>
              </a:rPr>
              <a:t>high-performance computing (</a:t>
            </a:r>
            <a:r>
              <a:rPr lang="en-US" altLang="zh-CN" sz="2400" b="0" dirty="0" smtClean="0">
                <a:solidFill>
                  <a:srgbClr val="3366FF"/>
                </a:solidFill>
              </a:rPr>
              <a:t>HPC</a:t>
            </a:r>
            <a:r>
              <a:rPr lang="zh-CN" altLang="en-US" sz="2400" b="0" dirty="0" smtClean="0">
                <a:solidFill>
                  <a:srgbClr val="3366FF"/>
                </a:solidFill>
              </a:rPr>
              <a:t>，高性能计算</a:t>
            </a:r>
            <a:r>
              <a:rPr lang="en-US" altLang="zh-CN" sz="2400" b="0" dirty="0" smtClean="0">
                <a:solidFill>
                  <a:srgbClr val="3366FF"/>
                </a:solidFill>
              </a:rPr>
              <a:t>)</a:t>
            </a:r>
            <a:endParaRPr lang="en-US" altLang="zh-CN" sz="2400" b="0" dirty="0">
              <a:solidFill>
                <a:srgbClr val="3366FF"/>
              </a:solidFill>
            </a:endParaRPr>
          </a:p>
          <a:p>
            <a:pPr lvl="1">
              <a:defRPr/>
            </a:pPr>
            <a:r>
              <a:rPr lang="en-US" altLang="zh-CN" sz="2000" b="0" dirty="0"/>
              <a:t>Applications must be written to use </a:t>
            </a:r>
            <a:r>
              <a:rPr lang="en-US" altLang="zh-CN" sz="2000" b="0" dirty="0">
                <a:solidFill>
                  <a:srgbClr val="3366FF"/>
                </a:solidFill>
              </a:rPr>
              <a:t>parallelization</a:t>
            </a:r>
          </a:p>
          <a:p>
            <a:pPr>
              <a:defRPr/>
            </a:pPr>
            <a:r>
              <a:rPr lang="en-US" altLang="zh-CN" sz="2400" b="0" dirty="0"/>
              <a:t>Some have</a:t>
            </a:r>
            <a:r>
              <a:rPr lang="en-US" altLang="zh-CN" sz="2400" b="0" dirty="0">
                <a:solidFill>
                  <a:srgbClr val="3366FF"/>
                </a:solidFill>
              </a:rPr>
              <a:t> distributed lock manager </a:t>
            </a:r>
            <a:r>
              <a:rPr lang="en-US" altLang="zh-CN" sz="2400" b="0" dirty="0"/>
              <a:t>(</a:t>
            </a:r>
            <a:r>
              <a:rPr lang="en-US" altLang="zh-CN" sz="2400" b="0" dirty="0" smtClean="0">
                <a:solidFill>
                  <a:srgbClr val="3366FF"/>
                </a:solidFill>
              </a:rPr>
              <a:t>DLM</a:t>
            </a:r>
            <a:r>
              <a:rPr lang="zh-CN" altLang="en-US" dirty="0">
                <a:solidFill>
                  <a:srgbClr val="3366FF"/>
                </a:solidFill>
              </a:rPr>
              <a:t>，分布式锁管理器</a:t>
            </a:r>
            <a:r>
              <a:rPr lang="en-US" altLang="zh-CN" sz="2400" b="0" dirty="0" smtClean="0"/>
              <a:t>) </a:t>
            </a:r>
            <a:r>
              <a:rPr lang="en-US" altLang="zh-CN" sz="2400" b="0" dirty="0"/>
              <a:t>to avoid conflicting operations</a:t>
            </a:r>
          </a:p>
          <a:p>
            <a:pPr eaLnBrk="1" hangingPunct="1">
              <a:defRPr/>
            </a:pPr>
            <a:r>
              <a:rPr lang="en-US" altLang="zh-CN" sz="2400" b="0" dirty="0">
                <a:latin typeface="+mj-lt"/>
                <a:ea typeface="楷体_GB2312" pitchFamily="49" charset="-122"/>
              </a:rPr>
              <a:t>Other forms of </a:t>
            </a:r>
            <a:r>
              <a:rPr lang="en-US" altLang="zh-CN" sz="2400" b="0" dirty="0" err="1" smtClean="0">
                <a:latin typeface="+mj-lt"/>
                <a:ea typeface="楷体_GB2312" pitchFamily="49" charset="-122"/>
              </a:rPr>
              <a:t>cluster:</a:t>
            </a:r>
            <a:r>
              <a:rPr lang="en-US" altLang="zh-CN" sz="2400" b="0" dirty="0" err="1" smtClean="0">
                <a:solidFill>
                  <a:srgbClr val="FF0000"/>
                </a:solidFill>
                <a:latin typeface="+mj-lt"/>
                <a:ea typeface="楷体_GB2312" pitchFamily="49" charset="-122"/>
              </a:rPr>
              <a:t>parallel</a:t>
            </a:r>
            <a:r>
              <a:rPr lang="en-US" altLang="zh-CN" sz="2400" b="0" dirty="0" smtClean="0">
                <a:solidFill>
                  <a:srgbClr val="FF0000"/>
                </a:solidFill>
                <a:latin typeface="+mj-lt"/>
                <a:ea typeface="楷体_GB2312" pitchFamily="49" charset="-122"/>
              </a:rPr>
              <a:t> </a:t>
            </a:r>
            <a:r>
              <a:rPr lang="en-US" altLang="zh-CN" sz="2400" b="0" dirty="0">
                <a:solidFill>
                  <a:srgbClr val="FF0000"/>
                </a:solidFill>
                <a:latin typeface="+mj-lt"/>
                <a:ea typeface="楷体_GB2312" pitchFamily="49" charset="-122"/>
              </a:rPr>
              <a:t>cluster</a:t>
            </a:r>
            <a:r>
              <a:rPr lang="en-US" altLang="zh-CN" sz="2400" b="0" dirty="0" smtClean="0">
                <a:solidFill>
                  <a:srgbClr val="FF0000"/>
                </a:solidFill>
                <a:latin typeface="+mj-lt"/>
                <a:ea typeface="楷体_GB2312" pitchFamily="49" charset="-122"/>
              </a:rPr>
              <a:t>, cluster </a:t>
            </a:r>
            <a:r>
              <a:rPr lang="en-US" altLang="zh-CN" sz="2400" b="0" dirty="0">
                <a:solidFill>
                  <a:srgbClr val="FF0000"/>
                </a:solidFill>
                <a:latin typeface="+mj-lt"/>
                <a:ea typeface="楷体_GB2312" pitchFamily="49" charset="-122"/>
              </a:rPr>
              <a:t>over a WAN</a:t>
            </a:r>
            <a:r>
              <a:rPr lang="zh-CN" altLang="en-US" sz="2400" b="0" dirty="0">
                <a:latin typeface="+mj-lt"/>
                <a:ea typeface="楷体_GB2312" pitchFamily="49" charset="-122"/>
              </a:rPr>
              <a:t>。</a:t>
            </a:r>
          </a:p>
          <a:p>
            <a:pPr eaLnBrk="1" hangingPunct="1">
              <a:defRPr/>
            </a:pPr>
            <a:r>
              <a:rPr lang="en-US" altLang="zh-CN" sz="2400" b="0" dirty="0">
                <a:latin typeface="+mj-lt"/>
                <a:ea typeface="楷体_GB2312" pitchFamily="49" charset="-122"/>
              </a:rPr>
              <a:t>Cluster </a:t>
            </a:r>
            <a:r>
              <a:rPr lang="en-US" altLang="zh-CN" sz="2400" b="0" dirty="0" smtClean="0">
                <a:latin typeface="+mj-lt"/>
                <a:ea typeface="楷体_GB2312" pitchFamily="49" charset="-122"/>
              </a:rPr>
              <a:t>technology</a:t>
            </a:r>
            <a:r>
              <a:rPr lang="en-US" altLang="zh-CN" dirty="0" smtClean="0">
                <a:latin typeface="+mj-lt"/>
                <a:ea typeface="楷体_GB2312" pitchFamily="49" charset="-122"/>
                <a:sym typeface="Wingdings" pitchFamily="2" charset="2"/>
              </a:rPr>
              <a:t> </a:t>
            </a:r>
            <a:r>
              <a:rPr lang="en-US" altLang="zh-CN" dirty="0">
                <a:latin typeface="+mj-lt"/>
                <a:ea typeface="楷体_GB2312" pitchFamily="49" charset="-122"/>
                <a:sym typeface="Wingdings" pitchFamily="2" charset="2"/>
              </a:rPr>
              <a:t>is changing rapidly. </a:t>
            </a:r>
            <a:endParaRPr lang="en-US" altLang="zh-CN" dirty="0" smtClean="0">
              <a:latin typeface="+mj-lt"/>
              <a:ea typeface="楷体_GB2312" pitchFamily="49" charset="-122"/>
              <a:sym typeface="Wingdings" pitchFamily="2" charset="2"/>
            </a:endParaRPr>
          </a:p>
          <a:p>
            <a:pPr lvl="1" eaLnBrk="1" hangingPunct="1">
              <a:defRPr/>
            </a:pPr>
            <a:r>
              <a:rPr lang="en-US" altLang="zh-CN" dirty="0" smtClean="0">
                <a:latin typeface="+mj-lt"/>
                <a:ea typeface="楷体_GB2312" pitchFamily="49" charset="-122"/>
                <a:sym typeface="Wingdings" pitchFamily="2" charset="2"/>
              </a:rPr>
              <a:t>Some </a:t>
            </a:r>
            <a:r>
              <a:rPr lang="en-US" altLang="zh-CN" dirty="0">
                <a:latin typeface="+mj-lt"/>
                <a:ea typeface="楷体_GB2312" pitchFamily="49" charset="-122"/>
                <a:sym typeface="Wingdings" pitchFamily="2" charset="2"/>
              </a:rPr>
              <a:t>cluster products </a:t>
            </a:r>
            <a:r>
              <a:rPr lang="en-US" altLang="zh-CN" dirty="0" smtClean="0">
                <a:latin typeface="+mj-lt"/>
                <a:ea typeface="楷体_GB2312" pitchFamily="49" charset="-122"/>
                <a:sym typeface="Wingdings" pitchFamily="2" charset="2"/>
              </a:rPr>
              <a:t>support thousands </a:t>
            </a:r>
            <a:r>
              <a:rPr lang="en-US" altLang="zh-CN" dirty="0">
                <a:latin typeface="+mj-lt"/>
                <a:ea typeface="楷体_GB2312" pitchFamily="49" charset="-122"/>
                <a:sym typeface="Wingdings" pitchFamily="2" charset="2"/>
              </a:rPr>
              <a:t>of systems in a cluster, as well as clustered nodes that are </a:t>
            </a:r>
            <a:r>
              <a:rPr lang="en-US" altLang="zh-CN" dirty="0" smtClean="0">
                <a:latin typeface="+mj-lt"/>
                <a:ea typeface="楷体_GB2312" pitchFamily="49" charset="-122"/>
                <a:sym typeface="Wingdings" pitchFamily="2" charset="2"/>
              </a:rPr>
              <a:t>separated by </a:t>
            </a:r>
            <a:r>
              <a:rPr lang="en-US" altLang="zh-CN" dirty="0">
                <a:latin typeface="+mj-lt"/>
                <a:ea typeface="楷体_GB2312" pitchFamily="49" charset="-122"/>
                <a:sym typeface="Wingdings" pitchFamily="2" charset="2"/>
              </a:rPr>
              <a:t>miles</a:t>
            </a:r>
            <a:r>
              <a:rPr lang="en-US" altLang="zh-CN" dirty="0" smtClean="0">
                <a:latin typeface="+mj-lt"/>
                <a:ea typeface="楷体_GB2312" pitchFamily="49" charset="-122"/>
                <a:sym typeface="Wingdings" pitchFamily="2" charset="2"/>
              </a:rPr>
              <a:t>.</a:t>
            </a:r>
            <a:endParaRPr lang="zh-CN" altLang="en-US" b="0" dirty="0" smtClean="0">
              <a:latin typeface="+mj-lt"/>
              <a:ea typeface="楷体_GB2312" pitchFamily="49" charset="-122"/>
            </a:endParaRPr>
          </a:p>
          <a:p>
            <a:pPr lvl="1" eaLnBrk="1" hangingPunct="1">
              <a:defRPr/>
            </a:pPr>
            <a:r>
              <a:rPr kumimoji="0" lang="en-US" altLang="zh-CN" b="0" dirty="0" smtClean="0">
                <a:latin typeface="+mj-lt"/>
                <a:ea typeface="楷体_GB2312" pitchFamily="49" charset="-122"/>
              </a:rPr>
              <a:t>Storage-Area Network ,SAN</a:t>
            </a:r>
            <a:r>
              <a:rPr kumimoji="0" lang="zh-CN" altLang="en-US" b="0" dirty="0" smtClean="0">
                <a:latin typeface="+mj-lt"/>
                <a:ea typeface="楷体_GB2312" pitchFamily="49" charset="-122"/>
              </a:rPr>
              <a:t>存储区域网</a:t>
            </a:r>
            <a:r>
              <a:rPr kumimoji="0" lang="en-US" altLang="zh-CN" b="0" dirty="0" smtClean="0">
                <a:latin typeface="+mj-lt"/>
                <a:ea typeface="楷体_GB2312" pitchFamily="49" charset="-122"/>
              </a:rPr>
              <a:t>.</a:t>
            </a: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609601" y="279400"/>
            <a:ext cx="8515351" cy="575733"/>
          </a:xfrm>
        </p:spPr>
        <p:txBody>
          <a:bodyPr/>
          <a:lstStyle/>
          <a:p>
            <a:r>
              <a:rPr lang="zh-CN" altLang="en-US" sz="3067">
                <a:solidFill>
                  <a:srgbClr val="FF0000"/>
                </a:solidFill>
                <a:latin typeface="Times New Roman" panose="02020603050405020304" pitchFamily="18" charset="0"/>
                <a:ea typeface="楷体" panose="02010609060101010101" pitchFamily="49" charset="-122"/>
                <a:sym typeface="Times New Roman" panose="02020603050405020304" pitchFamily="18" charset="0"/>
              </a:rPr>
              <a:t>教材、参考书</a:t>
            </a:r>
            <a:endParaRPr lang="zh-CN" altLang="en-US" sz="3067"/>
          </a:p>
        </p:txBody>
      </p:sp>
      <p:sp>
        <p:nvSpPr>
          <p:cNvPr id="11267" name="Rectangle 3"/>
          <p:cNvSpPr>
            <a:spLocks noGrp="1" noChangeArrowheads="1"/>
          </p:cNvSpPr>
          <p:nvPr>
            <p:ph idx="1"/>
          </p:nvPr>
        </p:nvSpPr>
        <p:spPr>
          <a:xfrm>
            <a:off x="510117" y="1350433"/>
            <a:ext cx="8578216" cy="4445000"/>
          </a:xfrm>
        </p:spPr>
        <p:txBody>
          <a:bodyPr/>
          <a:lstStyle/>
          <a:p>
            <a:pPr algn="l">
              <a:buSzPct val="68000"/>
            </a:pPr>
            <a:r>
              <a:rPr lang="zh-CN" altLang="en-US" sz="2400" b="1" dirty="0">
                <a:latin typeface="Times New Roman" panose="02020603050405020304" pitchFamily="18" charset="0"/>
                <a:sym typeface="Times New Roman" panose="02020603050405020304" pitchFamily="18" charset="0"/>
              </a:rPr>
              <a:t>“操作系统概念”教材 为主，教材：chapter1-chapter13</a:t>
            </a:r>
          </a:p>
          <a:p>
            <a:pPr marL="397923" lvl="1" indent="-397923" algn="l">
              <a:lnSpc>
                <a:spcPct val="80000"/>
              </a:lnSpc>
              <a:buClr>
                <a:srgbClr val="993300"/>
              </a:buClr>
              <a:buSzPct val="90000"/>
              <a:buFont typeface="Monotype Sorts" pitchFamily="2" charset="2"/>
              <a:buChar char="n"/>
            </a:pPr>
            <a:endParaRPr lang="en-US" altLang="zh-CN" sz="2400" b="1" dirty="0" smtClean="0">
              <a:latin typeface="Times New Roman" panose="02020603050405020304" pitchFamily="18" charset="0"/>
              <a:sym typeface="Times New Roman" panose="02020603050405020304" pitchFamily="18" charset="0"/>
            </a:endParaRPr>
          </a:p>
          <a:p>
            <a:pPr marL="397923" lvl="1" indent="-397923" algn="l">
              <a:lnSpc>
                <a:spcPct val="80000"/>
              </a:lnSpc>
              <a:buClr>
                <a:srgbClr val="993300"/>
              </a:buClr>
              <a:buSzPct val="90000"/>
              <a:buFont typeface="Monotype Sorts" pitchFamily="2" charset="2"/>
              <a:buChar char="n"/>
            </a:pPr>
            <a:r>
              <a:rPr lang="zh-CN" altLang="en-US" sz="2400" b="1" dirty="0" smtClean="0">
                <a:latin typeface="Times New Roman" panose="02020603050405020304" pitchFamily="18" charset="0"/>
                <a:sym typeface="Times New Roman" panose="02020603050405020304" pitchFamily="18" charset="0"/>
              </a:rPr>
              <a:t>参考</a:t>
            </a:r>
            <a:r>
              <a:rPr lang="zh-CN" altLang="en-US" sz="2400" b="1" dirty="0">
                <a:latin typeface="Times New Roman" panose="02020603050405020304" pitchFamily="18" charset="0"/>
                <a:sym typeface="Times New Roman" panose="02020603050405020304" pitchFamily="18" charset="0"/>
              </a:rPr>
              <a:t>教材：</a:t>
            </a:r>
            <a:endParaRPr lang="zh-CN" altLang="en-US" sz="2133" b="1" dirty="0">
              <a:latin typeface="Times New Roman" panose="02020603050405020304" pitchFamily="18" charset="0"/>
              <a:sym typeface="Times New Roman" panose="02020603050405020304" pitchFamily="18" charset="0"/>
            </a:endParaRPr>
          </a:p>
          <a:p>
            <a:pPr marL="795847" lvl="2" indent="-397923" algn="l">
              <a:lnSpc>
                <a:spcPct val="80000"/>
              </a:lnSpc>
              <a:buClr>
                <a:srgbClr val="993300"/>
              </a:buClr>
              <a:buSzPct val="90000"/>
              <a:buFont typeface="Monotype Sorts" pitchFamily="2" charset="2"/>
              <a:buChar char="n"/>
            </a:pPr>
            <a:r>
              <a:rPr lang="zh-CN" altLang="en-US" sz="2000" b="1" dirty="0">
                <a:solidFill>
                  <a:srgbClr val="FF0000"/>
                </a:solidFill>
                <a:latin typeface="Times New Roman" panose="02020603050405020304" pitchFamily="18" charset="0"/>
                <a:sym typeface="Times New Roman" panose="02020603050405020304" pitchFamily="18" charset="0"/>
              </a:rPr>
              <a:t>操作系统概念</a:t>
            </a:r>
            <a:r>
              <a:rPr lang="zh-CN" altLang="en-US" sz="2000" b="1" dirty="0">
                <a:latin typeface="Times New Roman" panose="02020603050405020304" pitchFamily="18" charset="0"/>
                <a:sym typeface="Times New Roman" panose="02020603050405020304" pitchFamily="18" charset="0"/>
              </a:rPr>
              <a:t>（翻译版，第7版）. </a:t>
            </a:r>
            <a:r>
              <a:rPr lang="zh-CN" altLang="en-US" sz="2000" b="1" dirty="0"/>
              <a:t>Abraham Silberschatz. </a:t>
            </a:r>
            <a:r>
              <a:rPr lang="zh-CN" altLang="en-US" sz="2000" b="1" dirty="0">
                <a:latin typeface="Times New Roman" panose="02020603050405020304" pitchFamily="18" charset="0"/>
                <a:sym typeface="Times New Roman" panose="02020603050405020304" pitchFamily="18" charset="0"/>
              </a:rPr>
              <a:t>郑扣根译. 高等教育出版社. 2010.1。</a:t>
            </a:r>
            <a:endParaRPr lang="zh-CN" altLang="en-US" sz="1733" b="1" dirty="0">
              <a:latin typeface="Times New Roman" panose="02020603050405020304" pitchFamily="18" charset="0"/>
              <a:sym typeface="Times New Roman" panose="02020603050405020304" pitchFamily="18" charset="0"/>
            </a:endParaRPr>
          </a:p>
          <a:p>
            <a:pPr marL="795847" lvl="2" indent="-397923" algn="l">
              <a:lnSpc>
                <a:spcPct val="80000"/>
              </a:lnSpc>
              <a:buClr>
                <a:srgbClr val="993300"/>
              </a:buClr>
              <a:buSzPct val="90000"/>
              <a:buFont typeface="Monotype Sorts" pitchFamily="2" charset="2"/>
              <a:buChar char="n"/>
            </a:pPr>
            <a:r>
              <a:rPr lang="zh-CN" altLang="en-US" sz="2000" dirty="0"/>
              <a:t>边干边学：Linux内核指导(第2版)。李善平，季江民等。浙江大学出版社。2008年4月</a:t>
            </a:r>
            <a:r>
              <a:rPr lang="zh-CN" altLang="en-US" sz="2000" dirty="0" smtClean="0"/>
              <a:t>。</a:t>
            </a:r>
            <a:endParaRPr lang="en-US" altLang="zh-CN" sz="2000" dirty="0" smtClean="0"/>
          </a:p>
          <a:p>
            <a:pPr marL="795847" lvl="2" indent="-397923" algn="l">
              <a:lnSpc>
                <a:spcPct val="80000"/>
              </a:lnSpc>
              <a:buClr>
                <a:srgbClr val="993300"/>
              </a:buClr>
              <a:buSzPct val="90000"/>
              <a:buFont typeface="Monotype Sorts" pitchFamily="2" charset="2"/>
              <a:buChar char="n"/>
            </a:pPr>
            <a:endParaRPr lang="zh-CN" altLang="en-US" sz="1733" b="1" dirty="0">
              <a:latin typeface="Times New Roman" panose="02020603050405020304" pitchFamily="18" charset="0"/>
              <a:sym typeface="Times New Roman" panose="02020603050405020304" pitchFamily="18" charset="0"/>
            </a:endParaRPr>
          </a:p>
          <a:p>
            <a:pPr marL="397923" indent="-397923" algn="l">
              <a:lnSpc>
                <a:spcPct val="80000"/>
              </a:lnSpc>
              <a:buFont typeface="Monotype Sorts" pitchFamily="2" charset="2"/>
              <a:buChar char="n"/>
            </a:pPr>
            <a:r>
              <a:rPr lang="zh-CN" altLang="en-US" sz="2400" b="1" dirty="0">
                <a:latin typeface="Times New Roman" panose="02020603050405020304" pitchFamily="18" charset="0"/>
                <a:sym typeface="Times New Roman" panose="02020603050405020304" pitchFamily="18" charset="0"/>
              </a:rPr>
              <a:t>参考书：</a:t>
            </a:r>
            <a:endParaRPr lang="zh-CN" altLang="en-US" sz="2133" b="1" dirty="0">
              <a:latin typeface="Times New Roman" panose="02020603050405020304" pitchFamily="18" charset="0"/>
              <a:sym typeface="Times New Roman" panose="02020603050405020304" pitchFamily="18" charset="0"/>
            </a:endParaRPr>
          </a:p>
          <a:p>
            <a:pPr marL="397923" lvl="1" indent="-397923" algn="l">
              <a:lnSpc>
                <a:spcPct val="80000"/>
              </a:lnSpc>
              <a:buFont typeface="Monotype Sorts" pitchFamily="2" charset="2"/>
              <a:buChar char="l"/>
            </a:pPr>
            <a:r>
              <a:rPr lang="zh-CN" altLang="en-US" sz="2000" b="1" dirty="0">
                <a:solidFill>
                  <a:srgbClr val="FF0000"/>
                </a:solidFill>
                <a:latin typeface="Times New Roman" panose="02020603050405020304" pitchFamily="18" charset="0"/>
                <a:sym typeface="Times New Roman" panose="02020603050405020304" pitchFamily="18" charset="0"/>
              </a:rPr>
              <a:t>深入理解计算机系统</a:t>
            </a:r>
            <a:r>
              <a:rPr lang="zh-CN" altLang="en-US" sz="2000" dirty="0"/>
              <a:t>. Randal E.Bryant等著. 龚奕利等译. 机械工业出版社. 2011.8。</a:t>
            </a:r>
            <a:endParaRPr lang="zh-CN" altLang="en-US" sz="1733" b="1" dirty="0">
              <a:solidFill>
                <a:srgbClr val="FF0000"/>
              </a:solidFill>
              <a:latin typeface="Times New Roman" panose="02020603050405020304" pitchFamily="18" charset="0"/>
              <a:sym typeface="Times New Roman" panose="02020603050405020304" pitchFamily="18" charset="0"/>
            </a:endParaRPr>
          </a:p>
          <a:p>
            <a:pPr marL="397923" lvl="1" indent="-397923" algn="l">
              <a:lnSpc>
                <a:spcPct val="80000"/>
              </a:lnSpc>
              <a:buFont typeface="Monotype Sorts" pitchFamily="2" charset="2"/>
              <a:buChar char="l"/>
            </a:pPr>
            <a:r>
              <a:rPr lang="zh-CN" altLang="en-US" sz="2000" b="1" dirty="0">
                <a:solidFill>
                  <a:srgbClr val="FF0000"/>
                </a:solidFill>
                <a:latin typeface="Times New Roman" panose="02020603050405020304" pitchFamily="18" charset="0"/>
                <a:sym typeface="Times New Roman" panose="02020603050405020304" pitchFamily="18" charset="0"/>
              </a:rPr>
              <a:t>操作系统考研辅导</a:t>
            </a:r>
            <a:r>
              <a:rPr lang="zh-CN" altLang="en-US" sz="2000" dirty="0">
                <a:latin typeface="Times New Roman" panose="02020603050405020304" pitchFamily="18" charset="0"/>
                <a:sym typeface="Times New Roman" panose="02020603050405020304" pitchFamily="18" charset="0"/>
              </a:rPr>
              <a:t>.季江民等.清华大学出版社</a:t>
            </a:r>
            <a:r>
              <a:rPr lang="zh-CN" altLang="en-US" sz="2000" b="1" dirty="0">
                <a:latin typeface="Times New Roman" panose="02020603050405020304" pitchFamily="18" charset="0"/>
                <a:sym typeface="Times New Roman" panose="02020603050405020304" pitchFamily="18" charset="0"/>
              </a:rPr>
              <a:t>，2010.</a:t>
            </a:r>
            <a:r>
              <a:rPr lang="zh-CN" altLang="en-US" sz="2000" b="1" dirty="0" smtClean="0">
                <a:latin typeface="Times New Roman" panose="02020603050405020304" pitchFamily="18" charset="0"/>
                <a:sym typeface="Times New Roman" panose="02020603050405020304" pitchFamily="18" charset="0"/>
              </a:rPr>
              <a:t>10</a:t>
            </a:r>
            <a:endParaRPr lang="en-US" altLang="zh-CN" sz="2000" b="1" dirty="0" smtClean="0">
              <a:latin typeface="Times New Roman" panose="02020603050405020304" pitchFamily="18" charset="0"/>
              <a:sym typeface="Times New Roman" panose="02020603050405020304" pitchFamily="18" charset="0"/>
            </a:endParaRPr>
          </a:p>
          <a:p>
            <a:pPr marL="397923" lvl="1" indent="-397923" algn="l">
              <a:lnSpc>
                <a:spcPct val="80000"/>
              </a:lnSpc>
              <a:buFont typeface="Monotype Sorts" pitchFamily="2" charset="2"/>
              <a:buChar char="l"/>
            </a:pPr>
            <a:endParaRPr lang="zh-CN" altLang="en-US" sz="1733" b="1" dirty="0">
              <a:latin typeface="Times New Roman" panose="02020603050405020304" pitchFamily="18" charset="0"/>
              <a:sym typeface="Times New Roman" panose="02020603050405020304" pitchFamily="18" charset="0"/>
            </a:endParaRPr>
          </a:p>
          <a:p>
            <a:pPr marL="397923" lvl="1" indent="-397923" algn="l">
              <a:lnSpc>
                <a:spcPct val="80000"/>
              </a:lnSpc>
              <a:buFont typeface="Monotype Sorts" pitchFamily="2" charset="2"/>
              <a:buChar char="l"/>
            </a:pPr>
            <a:endParaRPr lang="zh-CN" altLang="en-US" sz="2000" b="1" u="sng" dirty="0">
              <a:solidFill>
                <a:srgbClr val="0000CC"/>
              </a:solidFill>
              <a:latin typeface="Helvetica" panose="020B0604020202020204" pitchFamily="34" charset="0"/>
              <a:sym typeface="Helvetica" panose="020B0604020202020204" pitchFamily="34" charset="0"/>
            </a:endParaRPr>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8333" y="2065867"/>
            <a:ext cx="2681816" cy="318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06676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1.4 Operating-System </a:t>
            </a:r>
            <a:r>
              <a:rPr lang="en-US" altLang="zh-CN" sz="3600" dirty="0" smtClean="0">
                <a:solidFill>
                  <a:srgbClr val="7030A0"/>
                </a:solidFill>
              </a:rPr>
              <a:t>Operations</a:t>
            </a:r>
            <a:br>
              <a:rPr lang="en-US" altLang="zh-CN" sz="3600" dirty="0" smtClean="0">
                <a:solidFill>
                  <a:srgbClr val="7030A0"/>
                </a:solidFill>
              </a:rPr>
            </a:br>
            <a:r>
              <a:rPr lang="en-US" altLang="zh-CN" sz="3600" dirty="0" smtClean="0">
                <a:solidFill>
                  <a:srgbClr val="7030A0"/>
                </a:solidFill>
              </a:rPr>
              <a:t>(</a:t>
            </a:r>
            <a:r>
              <a:rPr lang="zh-CN" altLang="en-US" sz="3600" dirty="0" smtClean="0">
                <a:solidFill>
                  <a:srgbClr val="7030A0"/>
                </a:solidFill>
              </a:rPr>
              <a:t>操作系统的执行</a:t>
            </a:r>
            <a:r>
              <a:rPr lang="en-US" altLang="zh-CN" sz="3600" dirty="0" smtClean="0">
                <a:solidFill>
                  <a:srgbClr val="7030A0"/>
                </a:solidFill>
              </a:rPr>
              <a:t>)</a:t>
            </a:r>
            <a:endParaRPr lang="zh-CN" altLang="en-US" sz="3600" dirty="0">
              <a:solidFill>
                <a:srgbClr val="7030A0"/>
              </a:solidFill>
            </a:endParaRPr>
          </a:p>
        </p:txBody>
      </p:sp>
      <p:sp>
        <p:nvSpPr>
          <p:cNvPr id="6" name="文本占位符 5"/>
          <p:cNvSpPr>
            <a:spLocks noGrp="1"/>
          </p:cNvSpPr>
          <p:nvPr>
            <p:ph type="body" idx="1"/>
          </p:nvPr>
        </p:nvSpPr>
        <p:spPr>
          <a:xfrm>
            <a:off x="668616" y="4406900"/>
            <a:ext cx="10363200" cy="1500187"/>
          </a:xfrm>
        </p:spPr>
        <p:txBody>
          <a:bodyPr/>
          <a:lstStyle/>
          <a:p>
            <a:endParaRPr lang="zh-CN" altLang="en-US" dirty="0"/>
          </a:p>
        </p:txBody>
      </p:sp>
    </p:spTree>
    <p:extLst>
      <p:ext uri="{BB962C8B-B14F-4D97-AF65-F5344CB8AC3E}">
        <p14:creationId xmlns:p14="http://schemas.microsoft.com/office/powerpoint/2010/main" val="33243637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zh-CN" dirty="0" smtClean="0">
                <a:solidFill>
                  <a:srgbClr val="FF3300"/>
                </a:solidFill>
              </a:rPr>
              <a:t> Operating-System Operations</a:t>
            </a:r>
          </a:p>
        </p:txBody>
      </p:sp>
      <p:sp>
        <p:nvSpPr>
          <p:cNvPr id="65539" name="Rectangle 3"/>
          <p:cNvSpPr>
            <a:spLocks noGrp="1" noChangeArrowheads="1"/>
          </p:cNvSpPr>
          <p:nvPr>
            <p:ph idx="1"/>
          </p:nvPr>
        </p:nvSpPr>
        <p:spPr/>
        <p:txBody>
          <a:bodyPr/>
          <a:lstStyle/>
          <a:p>
            <a:pPr eaLnBrk="1" hangingPunct="1"/>
            <a:r>
              <a:rPr lang="en-US" altLang="zh-CN" sz="2400" dirty="0">
                <a:solidFill>
                  <a:srgbClr val="3333FF"/>
                </a:solidFill>
                <a:latin typeface="Arial" pitchFamily="34" charset="0"/>
                <a:ea typeface="宋体" pitchFamily="2" charset="-122"/>
              </a:rPr>
              <a:t>Interrupt driven by hardware</a:t>
            </a:r>
          </a:p>
          <a:p>
            <a:pPr eaLnBrk="1" hangingPunct="1"/>
            <a:r>
              <a:rPr lang="en-US" altLang="zh-CN" sz="2400" dirty="0">
                <a:solidFill>
                  <a:srgbClr val="3333FF"/>
                </a:solidFill>
                <a:latin typeface="Arial" pitchFamily="34" charset="0"/>
                <a:ea typeface="宋体" pitchFamily="2" charset="-122"/>
              </a:rPr>
              <a:t>Software error or request creates</a:t>
            </a:r>
            <a:r>
              <a:rPr lang="en-US" altLang="zh-CN" sz="2400" dirty="0">
                <a:latin typeface="Arial" pitchFamily="34" charset="0"/>
                <a:ea typeface="宋体" pitchFamily="2" charset="-122"/>
              </a:rPr>
              <a:t> </a:t>
            </a:r>
            <a:r>
              <a:rPr lang="en-US" altLang="zh-CN" sz="2400" dirty="0">
                <a:solidFill>
                  <a:srgbClr val="FF3300"/>
                </a:solidFill>
                <a:latin typeface="Arial" pitchFamily="34" charset="0"/>
                <a:ea typeface="宋体" pitchFamily="2" charset="-122"/>
              </a:rPr>
              <a:t>exception</a:t>
            </a:r>
            <a:r>
              <a:rPr lang="zh-CN" altLang="en-US" sz="2400" dirty="0">
                <a:solidFill>
                  <a:srgbClr val="FF3300"/>
                </a:solidFill>
                <a:latin typeface="Arial" pitchFamily="34" charset="0"/>
                <a:ea typeface="宋体" pitchFamily="2" charset="-122"/>
              </a:rPr>
              <a:t>（异常） </a:t>
            </a:r>
            <a:r>
              <a:rPr lang="en-US" altLang="zh-CN" sz="2400" dirty="0">
                <a:latin typeface="Arial" pitchFamily="34" charset="0"/>
                <a:ea typeface="宋体" pitchFamily="2" charset="-122"/>
              </a:rPr>
              <a:t>or</a:t>
            </a:r>
            <a:r>
              <a:rPr lang="en-US" altLang="zh-CN" sz="2400" dirty="0">
                <a:solidFill>
                  <a:srgbClr val="FF3300"/>
                </a:solidFill>
                <a:latin typeface="Arial" pitchFamily="34" charset="0"/>
                <a:ea typeface="宋体" pitchFamily="2" charset="-122"/>
              </a:rPr>
              <a:t> trap</a:t>
            </a:r>
            <a:r>
              <a:rPr lang="zh-CN" altLang="en-US" sz="2400" dirty="0">
                <a:solidFill>
                  <a:srgbClr val="FF3300"/>
                </a:solidFill>
                <a:latin typeface="Arial" pitchFamily="34" charset="0"/>
                <a:ea typeface="宋体" pitchFamily="2" charset="-122"/>
              </a:rPr>
              <a:t>（陷入）</a:t>
            </a:r>
          </a:p>
          <a:p>
            <a:pPr lvl="1" eaLnBrk="1" hangingPunct="1"/>
            <a:r>
              <a:rPr lang="en-US" altLang="zh-CN" dirty="0" smtClean="0">
                <a:latin typeface="Arial" pitchFamily="34" charset="0"/>
                <a:ea typeface="宋体" pitchFamily="2" charset="-122"/>
              </a:rPr>
              <a:t>Division by zero, request for operating system service</a:t>
            </a:r>
          </a:p>
          <a:p>
            <a:pPr eaLnBrk="1" hangingPunct="1"/>
            <a:r>
              <a:rPr lang="en-US" altLang="zh-CN" sz="2400" dirty="0">
                <a:latin typeface="Arial" pitchFamily="34" charset="0"/>
                <a:ea typeface="宋体" pitchFamily="2" charset="-122"/>
              </a:rPr>
              <a:t>Other process problems include infinite loop, processes modifying each other or the operating system</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pPr eaLnBrk="1" hangingPunct="1">
              <a:defRPr/>
            </a:pPr>
            <a:r>
              <a:rPr lang="en-US" altLang="zh-CN" smtClean="0">
                <a:solidFill>
                  <a:schemeClr val="tx1"/>
                </a:solidFill>
                <a:effectLst>
                  <a:outerShdw blurRad="38100" dist="38100" dir="2700000" algn="tl">
                    <a:srgbClr val="FFFFFF"/>
                  </a:outerShdw>
                </a:effectLst>
              </a:rPr>
              <a:t>Operating-System Operations</a:t>
            </a:r>
            <a:endParaRPr lang="zh-CN" altLang="en-US" smtClean="0">
              <a:solidFill>
                <a:schemeClr val="tx1"/>
              </a:solidFill>
              <a:effectLst>
                <a:outerShdw blurRad="38100" dist="38100" dir="2700000" algn="tl">
                  <a:srgbClr val="FFFFFF"/>
                </a:outerShdw>
              </a:effectLst>
            </a:endParaRPr>
          </a:p>
        </p:txBody>
      </p:sp>
      <p:sp>
        <p:nvSpPr>
          <p:cNvPr id="73731" name="Rectangle 3"/>
          <p:cNvSpPr>
            <a:spLocks noGrp="1" noChangeArrowheads="1"/>
          </p:cNvSpPr>
          <p:nvPr>
            <p:ph idx="1"/>
          </p:nvPr>
        </p:nvSpPr>
        <p:spPr/>
        <p:txBody>
          <a:bodyPr/>
          <a:lstStyle/>
          <a:p>
            <a:pPr eaLnBrk="1" hangingPunct="1">
              <a:defRPr/>
            </a:pPr>
            <a:r>
              <a:rPr lang="en-US" altLang="zh-CN" sz="2400" dirty="0">
                <a:solidFill>
                  <a:srgbClr val="FF3300"/>
                </a:solidFill>
                <a:ea typeface="宋体" charset="-122"/>
              </a:rPr>
              <a:t>Dual-mode operation</a:t>
            </a:r>
            <a:r>
              <a:rPr lang="en-US" altLang="zh-CN" sz="2400" dirty="0">
                <a:ea typeface="宋体" charset="-122"/>
              </a:rPr>
              <a:t> allows OS to protect itself and other system components</a:t>
            </a:r>
          </a:p>
          <a:p>
            <a:pPr lvl="1" eaLnBrk="1" hangingPunct="1">
              <a:defRPr/>
            </a:pPr>
            <a:r>
              <a:rPr lang="en-US" altLang="zh-CN" dirty="0" smtClean="0">
                <a:solidFill>
                  <a:srgbClr val="FF3300"/>
                </a:solidFill>
                <a:ea typeface="宋体" charset="-122"/>
              </a:rPr>
              <a:t>User mode</a:t>
            </a:r>
            <a:r>
              <a:rPr lang="zh-CN" altLang="en-US" dirty="0" smtClean="0">
                <a:solidFill>
                  <a:srgbClr val="FF3300"/>
                </a:solidFill>
                <a:ea typeface="宋体" charset="-122"/>
              </a:rPr>
              <a:t>（用户模式，用户态） </a:t>
            </a:r>
            <a:r>
              <a:rPr lang="en-US" altLang="zh-CN" dirty="0" smtClean="0">
                <a:solidFill>
                  <a:srgbClr val="FF3300"/>
                </a:solidFill>
                <a:ea typeface="宋体" charset="-122"/>
              </a:rPr>
              <a:t>and kernel mode </a:t>
            </a:r>
            <a:r>
              <a:rPr lang="en-US" altLang="zh-CN" dirty="0" smtClean="0">
                <a:ea typeface="宋体" charset="-122"/>
              </a:rPr>
              <a:t>(also </a:t>
            </a:r>
            <a:r>
              <a:rPr lang="en-US" altLang="zh-CN" i="1" dirty="0" smtClean="0">
                <a:solidFill>
                  <a:srgbClr val="3333FF"/>
                </a:solidFill>
                <a:ea typeface="宋体" charset="-122"/>
              </a:rPr>
              <a:t>monitor mode</a:t>
            </a:r>
            <a:r>
              <a:rPr lang="en-US" altLang="zh-CN" dirty="0" smtClean="0">
                <a:solidFill>
                  <a:srgbClr val="3333FF"/>
                </a:solidFill>
                <a:ea typeface="宋体" charset="-122"/>
              </a:rPr>
              <a:t> </a:t>
            </a:r>
            <a:r>
              <a:rPr lang="en-US" altLang="zh-CN" dirty="0" smtClean="0">
                <a:ea typeface="宋体" charset="-122"/>
              </a:rPr>
              <a:t>or</a:t>
            </a:r>
            <a:r>
              <a:rPr lang="en-US" altLang="zh-CN" dirty="0" smtClean="0">
                <a:solidFill>
                  <a:srgbClr val="3333FF"/>
                </a:solidFill>
                <a:ea typeface="宋体" charset="-122"/>
              </a:rPr>
              <a:t> </a:t>
            </a:r>
            <a:r>
              <a:rPr lang="en-US" altLang="zh-CN" i="1" dirty="0" smtClean="0">
                <a:solidFill>
                  <a:srgbClr val="3333FF"/>
                </a:solidFill>
                <a:ea typeface="宋体" charset="-122"/>
              </a:rPr>
              <a:t>system mode </a:t>
            </a:r>
            <a:r>
              <a:rPr lang="en-US" altLang="zh-CN" i="1" dirty="0" smtClean="0">
                <a:ea typeface="宋体" charset="-122"/>
              </a:rPr>
              <a:t>or </a:t>
            </a:r>
            <a:r>
              <a:rPr lang="en-US" altLang="zh-CN" i="1" dirty="0" smtClean="0">
                <a:solidFill>
                  <a:srgbClr val="3333FF"/>
                </a:solidFill>
                <a:ea typeface="宋体" charset="-122"/>
              </a:rPr>
              <a:t>supervisor mode </a:t>
            </a:r>
            <a:r>
              <a:rPr lang="en-US" altLang="zh-CN" i="1" dirty="0" smtClean="0">
                <a:ea typeface="宋体" charset="-122"/>
              </a:rPr>
              <a:t>or </a:t>
            </a:r>
            <a:r>
              <a:rPr lang="en-US" altLang="zh-CN" i="1" dirty="0" smtClean="0">
                <a:solidFill>
                  <a:srgbClr val="3333FF"/>
                </a:solidFill>
                <a:ea typeface="宋体" charset="-122"/>
              </a:rPr>
              <a:t>privileged mode</a:t>
            </a:r>
            <a:r>
              <a:rPr lang="en-US" altLang="zh-CN" dirty="0" smtClean="0">
                <a:ea typeface="宋体" charset="-122"/>
              </a:rPr>
              <a:t>)</a:t>
            </a:r>
            <a:r>
              <a:rPr lang="zh-CN" altLang="en-US" dirty="0" smtClean="0">
                <a:ea typeface="宋体" charset="-122"/>
              </a:rPr>
              <a:t> </a:t>
            </a:r>
            <a:r>
              <a:rPr lang="zh-CN" altLang="en-US" dirty="0" smtClean="0">
                <a:solidFill>
                  <a:srgbClr val="FF3300"/>
                </a:solidFill>
                <a:ea typeface="宋体" charset="-122"/>
              </a:rPr>
              <a:t>（内核模式，内核态） </a:t>
            </a:r>
          </a:p>
          <a:p>
            <a:pPr lvl="2">
              <a:defRPr/>
            </a:pPr>
            <a:r>
              <a:rPr lang="zh-CN" altLang="en-US" sz="2400" dirty="0">
                <a:solidFill>
                  <a:srgbClr val="FF0000"/>
                </a:solidFill>
                <a:latin typeface="+mn-ea"/>
              </a:rPr>
              <a:t>用户态</a:t>
            </a:r>
            <a:r>
              <a:rPr lang="zh-CN" altLang="en-US" sz="2400" dirty="0">
                <a:latin typeface="+mn-ea"/>
              </a:rPr>
              <a:t>：执行用户程序时</a:t>
            </a:r>
            <a:endParaRPr lang="en-US" altLang="zh-CN" sz="2400" dirty="0">
              <a:latin typeface="+mn-ea"/>
            </a:endParaRPr>
          </a:p>
          <a:p>
            <a:pPr lvl="2">
              <a:defRPr/>
            </a:pPr>
            <a:r>
              <a:rPr lang="zh-CN" altLang="en-US" sz="2400" dirty="0">
                <a:solidFill>
                  <a:srgbClr val="FF3300"/>
                </a:solidFill>
                <a:latin typeface="+mn-ea"/>
              </a:rPr>
              <a:t>内核态</a:t>
            </a:r>
            <a:r>
              <a:rPr lang="zh-CN" altLang="en-US" sz="2400" dirty="0">
                <a:latin typeface="+mn-ea"/>
              </a:rPr>
              <a:t>（管态、核心态、系统态、特权模式）：执行操作系统程序时</a:t>
            </a:r>
            <a:endParaRPr lang="en-US" altLang="zh-CN" sz="2400" dirty="0">
              <a:latin typeface="+mn-ea"/>
            </a:endParaRPr>
          </a:p>
          <a:p>
            <a:pPr marL="457200" lvl="1" indent="0">
              <a:buNone/>
              <a:defRPr/>
            </a:pPr>
            <a:endParaRPr lang="en-US" altLang="zh-CN" dirty="0">
              <a:latin typeface="+mn-ea"/>
            </a:endParaRPr>
          </a:p>
          <a:p>
            <a:pPr lvl="1" eaLnBrk="1" hangingPunct="1">
              <a:defRPr/>
            </a:pPr>
            <a:r>
              <a:rPr lang="en-US" altLang="zh-CN" sz="1800" dirty="0">
                <a:solidFill>
                  <a:srgbClr val="FF3300"/>
                </a:solidFill>
                <a:ea typeface="宋体" charset="-122"/>
              </a:rPr>
              <a:t>i386</a:t>
            </a:r>
            <a:r>
              <a:rPr lang="zh-CN" altLang="en-US" sz="1800" dirty="0">
                <a:solidFill>
                  <a:srgbClr val="FF3300"/>
                </a:solidFill>
                <a:ea typeface="宋体" charset="-122"/>
              </a:rPr>
              <a:t>支持</a:t>
            </a:r>
            <a:r>
              <a:rPr lang="en-US" altLang="zh-CN" sz="1800" dirty="0">
                <a:solidFill>
                  <a:srgbClr val="FF3300"/>
                </a:solidFill>
                <a:ea typeface="宋体" charset="-122"/>
              </a:rPr>
              <a:t>Ring0-Ring3</a:t>
            </a:r>
            <a:endParaRPr lang="en-US" altLang="zh-CN" sz="1800" dirty="0">
              <a:ea typeface="宋体" charset="-122"/>
            </a:endParaRPr>
          </a:p>
          <a:p>
            <a:pPr eaLnBrk="1" hangingPunct="1">
              <a:defRPr/>
            </a:pPr>
            <a:endParaRPr lang="zh-CN" altLang="en-US" sz="1800" dirty="0">
              <a:ea typeface="宋体" charset="-122"/>
            </a:endParaRPr>
          </a:p>
        </p:txBody>
      </p:sp>
      <p:sp>
        <p:nvSpPr>
          <p:cNvPr id="67588" name="AutoShape 5"/>
          <p:cNvSpPr>
            <a:spLocks noChangeArrowheads="1"/>
          </p:cNvSpPr>
          <p:nvPr/>
        </p:nvSpPr>
        <p:spPr bwMode="auto">
          <a:xfrm>
            <a:off x="420260" y="4045100"/>
            <a:ext cx="1292225" cy="508000"/>
          </a:xfrm>
          <a:prstGeom prst="wedgeRoundRectCallout">
            <a:avLst>
              <a:gd name="adj1" fmla="val 41523"/>
              <a:gd name="adj2" fmla="val -124915"/>
              <a:gd name="adj3" fmla="val 16667"/>
            </a:avLst>
          </a:prstGeom>
          <a:solidFill>
            <a:schemeClr val="accent1"/>
          </a:solidFill>
          <a:ln w="9525">
            <a:solidFill>
              <a:schemeClr val="tx1"/>
            </a:solidFill>
            <a:miter lim="800000"/>
            <a:headEnd/>
            <a:tailEnd/>
          </a:ln>
        </p:spPr>
        <p:txBody>
          <a:bodyPr/>
          <a:lstStyle/>
          <a:p>
            <a:pPr algn="ctr"/>
            <a:r>
              <a:rPr lang="zh-CN" altLang="en-US" b="1" dirty="0">
                <a:solidFill>
                  <a:srgbClr val="0000CC"/>
                </a:solidFill>
                <a:ea typeface="楷体_GB2312" pitchFamily="49" charset="-122"/>
              </a:rPr>
              <a:t>重要概念</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9797" y="4436202"/>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smtClean="0"/>
              <a:t>内核态与用户态</a:t>
            </a:r>
          </a:p>
        </p:txBody>
      </p:sp>
      <p:sp>
        <p:nvSpPr>
          <p:cNvPr id="200707" name="Rectangle 3"/>
          <p:cNvSpPr>
            <a:spLocks noGrp="1" noChangeArrowheads="1"/>
          </p:cNvSpPr>
          <p:nvPr>
            <p:ph idx="1"/>
          </p:nvPr>
        </p:nvSpPr>
        <p:spPr>
          <a:noFill/>
        </p:spPr>
        <p:txBody>
          <a:bodyPr vert="horz" wrap="square" lIns="0" tIns="0" rIns="0" bIns="0" numCol="1" anchor="t" anchorCtr="0" compatLnSpc="1">
            <a:prstTxWarp prst="textNoShape">
              <a:avLst/>
            </a:prstTxWarp>
          </a:bodyPr>
          <a:lstStyle/>
          <a:p>
            <a:r>
              <a:rPr lang="zh-CN" altLang="en-US" dirty="0" smtClean="0">
                <a:solidFill>
                  <a:srgbClr val="FF0000"/>
                </a:solidFill>
                <a:latin typeface="Arial" pitchFamily="34" charset="0"/>
              </a:rPr>
              <a:t>内核态</a:t>
            </a:r>
            <a:r>
              <a:rPr lang="zh-CN" altLang="en-US" dirty="0" smtClean="0">
                <a:latin typeface="Arial" pitchFamily="34" charset="0"/>
              </a:rPr>
              <a:t>与</a:t>
            </a:r>
            <a:r>
              <a:rPr lang="zh-CN" altLang="en-US" dirty="0" smtClean="0">
                <a:solidFill>
                  <a:srgbClr val="FF0000"/>
                </a:solidFill>
                <a:latin typeface="Arial" pitchFamily="34" charset="0"/>
              </a:rPr>
              <a:t>用户态</a:t>
            </a:r>
            <a:r>
              <a:rPr lang="zh-CN" altLang="en-US" dirty="0" smtClean="0">
                <a:latin typeface="Arial" pitchFamily="34" charset="0"/>
              </a:rPr>
              <a:t>之间的区别 </a:t>
            </a:r>
          </a:p>
          <a:p>
            <a:pPr lvl="1"/>
            <a:r>
              <a:rPr lang="zh-CN" altLang="en-US" dirty="0" smtClean="0">
                <a:latin typeface="Arial" pitchFamily="34" charset="0"/>
              </a:rPr>
              <a:t>内核态</a:t>
            </a:r>
          </a:p>
          <a:p>
            <a:pPr lvl="2"/>
            <a:r>
              <a:rPr lang="zh-CN" altLang="en-US" dirty="0" smtClean="0">
                <a:latin typeface="Arial" pitchFamily="34" charset="0"/>
              </a:rPr>
              <a:t>能够访问所有系统资源，可以执行特权指令，可以直接操作和管理硬件设备。</a:t>
            </a:r>
          </a:p>
          <a:p>
            <a:pPr lvl="2"/>
            <a:r>
              <a:rPr lang="zh-CN" altLang="en-US" dirty="0" smtClean="0">
                <a:latin typeface="Arial" pitchFamily="34" charset="0"/>
              </a:rPr>
              <a:t>操作系统内核程序运行在内核态下</a:t>
            </a:r>
          </a:p>
          <a:p>
            <a:pPr lvl="2"/>
            <a:r>
              <a:rPr lang="zh-CN" altLang="en-US" dirty="0" smtClean="0">
                <a:latin typeface="Arial" pitchFamily="34" charset="0"/>
              </a:rPr>
              <a:t>使用内核栈 </a:t>
            </a:r>
          </a:p>
          <a:p>
            <a:pPr lvl="1"/>
            <a:r>
              <a:rPr lang="zh-CN" altLang="en-US" dirty="0" smtClean="0">
                <a:latin typeface="Arial" pitchFamily="34" charset="0"/>
              </a:rPr>
              <a:t>用户态</a:t>
            </a:r>
          </a:p>
          <a:p>
            <a:pPr lvl="2"/>
            <a:r>
              <a:rPr lang="zh-CN" altLang="en-US" dirty="0" smtClean="0">
                <a:latin typeface="Arial" pitchFamily="34" charset="0"/>
              </a:rPr>
              <a:t>只能访问属于它的存储空间和普通寄存器，只能执行普通指令。</a:t>
            </a:r>
          </a:p>
          <a:p>
            <a:pPr lvl="2"/>
            <a:r>
              <a:rPr lang="zh-CN" altLang="en-US" dirty="0" smtClean="0">
                <a:latin typeface="Arial" pitchFamily="34" charset="0"/>
              </a:rPr>
              <a:t>用户程序以及操作系统核外服务程序运行在用户态下</a:t>
            </a:r>
          </a:p>
          <a:p>
            <a:pPr lvl="2"/>
            <a:r>
              <a:rPr lang="zh-CN" altLang="en-US" dirty="0" smtClean="0">
                <a:latin typeface="Arial" pitchFamily="34" charset="0"/>
              </a:rPr>
              <a:t>使用用户栈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0707">
                                            <p:txEl>
                                              <p:pRg st="1" end="1"/>
                                            </p:txEl>
                                          </p:spTgt>
                                        </p:tgtEl>
                                        <p:attrNameLst>
                                          <p:attrName>style.visibility</p:attrName>
                                        </p:attrNameLst>
                                      </p:cBhvr>
                                      <p:to>
                                        <p:strVal val="visible"/>
                                      </p:to>
                                    </p:set>
                                    <p:anim calcmode="lin" valueType="num">
                                      <p:cBhvr additive="base">
                                        <p:cTn id="7" dur="500" fill="hold"/>
                                        <p:tgtEl>
                                          <p:spTgt spid="20070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070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0707">
                                            <p:txEl>
                                              <p:pRg st="2" end="2"/>
                                            </p:txEl>
                                          </p:spTgt>
                                        </p:tgtEl>
                                        <p:attrNameLst>
                                          <p:attrName>style.visibility</p:attrName>
                                        </p:attrNameLst>
                                      </p:cBhvr>
                                      <p:to>
                                        <p:strVal val="visible"/>
                                      </p:to>
                                    </p:set>
                                    <p:anim calcmode="lin" valueType="num">
                                      <p:cBhvr additive="base">
                                        <p:cTn id="11" dur="500" fill="hold"/>
                                        <p:tgtEl>
                                          <p:spTgt spid="20070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070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0707">
                                            <p:txEl>
                                              <p:pRg st="3" end="3"/>
                                            </p:txEl>
                                          </p:spTgt>
                                        </p:tgtEl>
                                        <p:attrNameLst>
                                          <p:attrName>style.visibility</p:attrName>
                                        </p:attrNameLst>
                                      </p:cBhvr>
                                      <p:to>
                                        <p:strVal val="visible"/>
                                      </p:to>
                                    </p:set>
                                    <p:anim calcmode="lin" valueType="num">
                                      <p:cBhvr additive="base">
                                        <p:cTn id="15" dur="500" fill="hold"/>
                                        <p:tgtEl>
                                          <p:spTgt spid="20070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070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0707">
                                            <p:txEl>
                                              <p:pRg st="4" end="4"/>
                                            </p:txEl>
                                          </p:spTgt>
                                        </p:tgtEl>
                                        <p:attrNameLst>
                                          <p:attrName>style.visibility</p:attrName>
                                        </p:attrNameLst>
                                      </p:cBhvr>
                                      <p:to>
                                        <p:strVal val="visible"/>
                                      </p:to>
                                    </p:set>
                                    <p:anim calcmode="lin" valueType="num">
                                      <p:cBhvr additive="base">
                                        <p:cTn id="19" dur="500" fill="hold"/>
                                        <p:tgtEl>
                                          <p:spTgt spid="20070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07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0707">
                                            <p:txEl>
                                              <p:pRg st="5" end="5"/>
                                            </p:txEl>
                                          </p:spTgt>
                                        </p:tgtEl>
                                        <p:attrNameLst>
                                          <p:attrName>style.visibility</p:attrName>
                                        </p:attrNameLst>
                                      </p:cBhvr>
                                      <p:to>
                                        <p:strVal val="visible"/>
                                      </p:to>
                                    </p:set>
                                    <p:anim calcmode="lin" valueType="num">
                                      <p:cBhvr additive="base">
                                        <p:cTn id="25" dur="500" fill="hold"/>
                                        <p:tgtEl>
                                          <p:spTgt spid="20070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0707">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0707">
                                            <p:txEl>
                                              <p:pRg st="6" end="6"/>
                                            </p:txEl>
                                          </p:spTgt>
                                        </p:tgtEl>
                                        <p:attrNameLst>
                                          <p:attrName>style.visibility</p:attrName>
                                        </p:attrNameLst>
                                      </p:cBhvr>
                                      <p:to>
                                        <p:strVal val="visible"/>
                                      </p:to>
                                    </p:set>
                                    <p:anim calcmode="lin" valueType="num">
                                      <p:cBhvr additive="base">
                                        <p:cTn id="29" dur="500" fill="hold"/>
                                        <p:tgtEl>
                                          <p:spTgt spid="20070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0707">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0707">
                                            <p:txEl>
                                              <p:pRg st="7" end="7"/>
                                            </p:txEl>
                                          </p:spTgt>
                                        </p:tgtEl>
                                        <p:attrNameLst>
                                          <p:attrName>style.visibility</p:attrName>
                                        </p:attrNameLst>
                                      </p:cBhvr>
                                      <p:to>
                                        <p:strVal val="visible"/>
                                      </p:to>
                                    </p:set>
                                    <p:anim calcmode="lin" valueType="num">
                                      <p:cBhvr additive="base">
                                        <p:cTn id="33" dur="500" fill="hold"/>
                                        <p:tgtEl>
                                          <p:spTgt spid="200707">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0707">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0707">
                                            <p:txEl>
                                              <p:pRg st="8" end="8"/>
                                            </p:txEl>
                                          </p:spTgt>
                                        </p:tgtEl>
                                        <p:attrNameLst>
                                          <p:attrName>style.visibility</p:attrName>
                                        </p:attrNameLst>
                                      </p:cBhvr>
                                      <p:to>
                                        <p:strVal val="visible"/>
                                      </p:to>
                                    </p:set>
                                    <p:anim calcmode="lin" valueType="num">
                                      <p:cBhvr additive="base">
                                        <p:cTn id="37" dur="500" fill="hold"/>
                                        <p:tgtEl>
                                          <p:spTgt spid="20070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070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smtClean="0">
                <a:latin typeface="Times New Roman" pitchFamily="18" charset="0"/>
                <a:ea typeface="楷体_GB2312" pitchFamily="49" charset="-122"/>
              </a:rPr>
              <a:t>Privileged instructions</a:t>
            </a:r>
            <a:endParaRPr lang="zh-CN" altLang="en-US" smtClean="0"/>
          </a:p>
        </p:txBody>
      </p:sp>
      <p:sp>
        <p:nvSpPr>
          <p:cNvPr id="66563" name="Rectangle 3"/>
          <p:cNvSpPr>
            <a:spLocks noGrp="1" noChangeArrowheads="1"/>
          </p:cNvSpPr>
          <p:nvPr>
            <p:ph idx="1"/>
          </p:nvPr>
        </p:nvSpPr>
        <p:spPr/>
        <p:txBody>
          <a:bodyPr/>
          <a:lstStyle/>
          <a:p>
            <a:pPr eaLnBrk="1" hangingPunct="1"/>
            <a:r>
              <a:rPr kumimoji="0" lang="en-US" altLang="zh-CN" sz="2400" i="1" dirty="0">
                <a:solidFill>
                  <a:srgbClr val="FF3300"/>
                </a:solidFill>
                <a:latin typeface="Times New Roman" pitchFamily="18" charset="0"/>
                <a:ea typeface="楷体_GB2312" pitchFamily="49" charset="-122"/>
              </a:rPr>
              <a:t>Privileged instructions</a:t>
            </a:r>
            <a:r>
              <a:rPr kumimoji="0" lang="en-US" altLang="zh-CN" sz="2400" i="1" dirty="0">
                <a:latin typeface="Times New Roman" pitchFamily="18" charset="0"/>
                <a:ea typeface="楷体_GB2312" pitchFamily="49" charset="-122"/>
              </a:rPr>
              <a:t> </a:t>
            </a:r>
            <a:r>
              <a:rPr kumimoji="0" lang="en-US" altLang="zh-CN" sz="2400" dirty="0">
                <a:latin typeface="Times New Roman" pitchFamily="18" charset="0"/>
                <a:ea typeface="楷体_GB2312" pitchFamily="49" charset="-122"/>
              </a:rPr>
              <a:t>can be issued only in monitor mode</a:t>
            </a:r>
            <a:r>
              <a:rPr kumimoji="0" lang="en-US" altLang="zh-CN" sz="2400" i="1" dirty="0">
                <a:latin typeface="Times New Roman" pitchFamily="18" charset="0"/>
                <a:ea typeface="楷体_GB2312" pitchFamily="49" charset="-122"/>
              </a:rPr>
              <a:t>.</a:t>
            </a:r>
            <a:r>
              <a:rPr kumimoji="0" lang="en-US" altLang="zh-CN" sz="2400" i="1" dirty="0">
                <a:latin typeface="楷体_GB2312" pitchFamily="49" charset="-122"/>
                <a:ea typeface="楷体_GB2312" pitchFamily="49" charset="-122"/>
              </a:rPr>
              <a:t> </a:t>
            </a:r>
          </a:p>
          <a:p>
            <a:pPr eaLnBrk="1" hangingPunct="1"/>
            <a:endParaRPr kumimoji="0" lang="en-US" altLang="zh-CN" sz="2400" dirty="0">
              <a:solidFill>
                <a:srgbClr val="FF3300"/>
              </a:solidFill>
              <a:latin typeface="楷体" pitchFamily="49" charset="-122"/>
            </a:endParaRPr>
          </a:p>
          <a:p>
            <a:pPr eaLnBrk="1" hangingPunct="1"/>
            <a:r>
              <a:rPr kumimoji="0" lang="zh-CN" altLang="en-US" sz="2400" dirty="0">
                <a:solidFill>
                  <a:srgbClr val="FF3300"/>
                </a:solidFill>
                <a:latin typeface="楷体" pitchFamily="49" charset="-122"/>
              </a:rPr>
              <a:t>特权指令</a:t>
            </a:r>
            <a:r>
              <a:rPr kumimoji="0" lang="zh-CN" altLang="en-US" sz="2400" dirty="0">
                <a:latin typeface="楷体" pitchFamily="49" charset="-122"/>
              </a:rPr>
              <a:t>：</a:t>
            </a:r>
            <a:r>
              <a:rPr kumimoji="0" lang="zh-CN" altLang="en-US" sz="2400" dirty="0">
                <a:solidFill>
                  <a:srgbClr val="3333FF"/>
                </a:solidFill>
                <a:latin typeface="楷体" pitchFamily="49" charset="-122"/>
              </a:rPr>
              <a:t>不允许用户程序中直接使用的指令</a:t>
            </a:r>
            <a:r>
              <a:rPr kumimoji="0" lang="zh-CN" altLang="en-US" sz="2400" dirty="0">
                <a:latin typeface="楷体" pitchFamily="49" charset="-122"/>
              </a:rPr>
              <a:t>。</a:t>
            </a:r>
            <a:r>
              <a:rPr kumimoji="0" lang="zh-CN" altLang="en-US" sz="2400" b="0" dirty="0">
                <a:latin typeface="楷体" pitchFamily="49" charset="-122"/>
              </a:rPr>
              <a:t>例如：</a:t>
            </a:r>
            <a:r>
              <a:rPr kumimoji="0" lang="en-US" altLang="zh-CN" sz="2400" b="0" dirty="0">
                <a:latin typeface="楷体" pitchFamily="49" charset="-122"/>
              </a:rPr>
              <a:t>I/O</a:t>
            </a:r>
            <a:r>
              <a:rPr kumimoji="0" lang="zh-CN" altLang="en-US" sz="2400" b="0" dirty="0">
                <a:latin typeface="楷体" pitchFamily="49" charset="-122"/>
              </a:rPr>
              <a:t>指令、设置时钟</a:t>
            </a:r>
            <a:r>
              <a:rPr kumimoji="0" lang="zh-CN" altLang="en-US" sz="2400" b="0" dirty="0" smtClean="0">
                <a:latin typeface="楷体" pitchFamily="49" charset="-122"/>
              </a:rPr>
              <a:t>、设置控制</a:t>
            </a:r>
            <a:r>
              <a:rPr kumimoji="0" lang="zh-CN" altLang="en-US" sz="2400" b="0" dirty="0">
                <a:latin typeface="楷体" pitchFamily="49" charset="-122"/>
              </a:rPr>
              <a:t>寄存器等指令都是特权指令。</a:t>
            </a:r>
            <a:endParaRPr kumimoji="0" lang="en-US" altLang="zh-CN" sz="2400" b="0" dirty="0">
              <a:latin typeface="楷体" pitchFamily="49" charset="-122"/>
            </a:endParaRPr>
          </a:p>
          <a:p>
            <a:pPr eaLnBrk="1" hangingPunct="1"/>
            <a:r>
              <a:rPr kumimoji="0" lang="zh-CN" altLang="en-US" sz="2400" dirty="0">
                <a:solidFill>
                  <a:srgbClr val="FF0000"/>
                </a:solidFill>
                <a:latin typeface="楷体" pitchFamily="49" charset="-122"/>
              </a:rPr>
              <a:t>非特权指令</a:t>
            </a:r>
            <a:r>
              <a:rPr kumimoji="0" lang="en-US" altLang="zh-CN" sz="2400" dirty="0">
                <a:latin typeface="楷体" pitchFamily="49" charset="-122"/>
              </a:rPr>
              <a:t>:</a:t>
            </a:r>
            <a:r>
              <a:rPr kumimoji="0" lang="zh-CN" altLang="en-US" sz="2400" dirty="0">
                <a:latin typeface="楷体" pitchFamily="49" charset="-122"/>
              </a:rPr>
              <a:t>用户程序中所使用的指令。</a:t>
            </a:r>
          </a:p>
          <a:p>
            <a:pPr lvl="1" eaLnBrk="1" hangingPunct="1"/>
            <a:endParaRPr kumimoji="0" lang="zh-CN" altLang="en-US" b="0" dirty="0" smtClean="0">
              <a:latin typeface="楷体" pitchFamily="49" charset="-122"/>
            </a:endParaRP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eaLnBrk="1" hangingPunct="1">
              <a:defRPr/>
            </a:pPr>
            <a:r>
              <a:rPr lang="en-US" altLang="zh-CN" smtClean="0">
                <a:solidFill>
                  <a:schemeClr val="tx1"/>
                </a:solidFill>
                <a:effectLst>
                  <a:outerShdw blurRad="38100" dist="38100" dir="2700000" algn="tl">
                    <a:srgbClr val="FFFFFF"/>
                  </a:outerShdw>
                </a:effectLst>
              </a:rPr>
              <a:t>Operating-System Operations</a:t>
            </a:r>
            <a:endParaRPr lang="zh-CN" altLang="en-US" smtClean="0">
              <a:solidFill>
                <a:schemeClr val="tx1"/>
              </a:solidFill>
              <a:effectLst>
                <a:outerShdw blurRad="38100" dist="38100" dir="2700000" algn="tl">
                  <a:srgbClr val="FFFFFF"/>
                </a:outerShdw>
              </a:effectLst>
            </a:endParaRPr>
          </a:p>
        </p:txBody>
      </p:sp>
      <p:sp>
        <p:nvSpPr>
          <p:cNvPr id="70659" name="Rectangle 3"/>
          <p:cNvSpPr>
            <a:spLocks noGrp="1" noChangeArrowheads="1"/>
          </p:cNvSpPr>
          <p:nvPr>
            <p:ph idx="1"/>
          </p:nvPr>
        </p:nvSpPr>
        <p:spPr/>
        <p:txBody>
          <a:bodyPr/>
          <a:lstStyle/>
          <a:p>
            <a:pPr eaLnBrk="1" hangingPunct="1"/>
            <a:r>
              <a:rPr lang="en-US" altLang="zh-CN" dirty="0" smtClean="0">
                <a:solidFill>
                  <a:srgbClr val="FF3300"/>
                </a:solidFill>
                <a:latin typeface="Arial" pitchFamily="34" charset="0"/>
                <a:ea typeface="宋体" pitchFamily="2" charset="-122"/>
              </a:rPr>
              <a:t>Timer</a:t>
            </a:r>
            <a:r>
              <a:rPr lang="zh-CN" altLang="en-US" dirty="0" smtClean="0">
                <a:solidFill>
                  <a:srgbClr val="FF3300"/>
                </a:solidFill>
                <a:latin typeface="Arial" pitchFamily="34" charset="0"/>
                <a:ea typeface="宋体" pitchFamily="2" charset="-122"/>
              </a:rPr>
              <a:t>（</a:t>
            </a:r>
            <a:r>
              <a:rPr lang="zh-CN" altLang="zh-CN" sz="2400" dirty="0">
                <a:solidFill>
                  <a:srgbClr val="FF3300"/>
                </a:solidFill>
                <a:latin typeface="楷体_GB2312" pitchFamily="49" charset="-122"/>
                <a:ea typeface="楷体_GB2312" pitchFamily="49" charset="-122"/>
              </a:rPr>
              <a:t>定时器</a:t>
            </a:r>
            <a:r>
              <a:rPr lang="zh-CN" altLang="en-US" dirty="0" smtClean="0">
                <a:solidFill>
                  <a:srgbClr val="FF3300"/>
                </a:solidFill>
                <a:latin typeface="Arial" pitchFamily="34" charset="0"/>
                <a:ea typeface="宋体" pitchFamily="2" charset="-122"/>
              </a:rPr>
              <a:t>） </a:t>
            </a:r>
            <a:r>
              <a:rPr lang="en-US" altLang="zh-CN" sz="2000" dirty="0">
                <a:latin typeface="Arial" pitchFamily="34" charset="0"/>
                <a:ea typeface="宋体" pitchFamily="2" charset="-122"/>
              </a:rPr>
              <a:t>to prevent infinite loop / process hogging resources</a:t>
            </a:r>
          </a:p>
          <a:p>
            <a:pPr lvl="1" eaLnBrk="1" hangingPunct="1"/>
            <a:r>
              <a:rPr lang="en-US" altLang="zh-CN" sz="2000" dirty="0">
                <a:latin typeface="Arial" pitchFamily="34" charset="0"/>
                <a:ea typeface="宋体" pitchFamily="2" charset="-122"/>
              </a:rPr>
              <a:t>Set interrupt after specific period</a:t>
            </a:r>
          </a:p>
          <a:p>
            <a:pPr lvl="1" eaLnBrk="1" hangingPunct="1"/>
            <a:r>
              <a:rPr lang="en-US" altLang="zh-CN" sz="2000" dirty="0">
                <a:latin typeface="Arial" pitchFamily="34" charset="0"/>
                <a:ea typeface="宋体" pitchFamily="2" charset="-122"/>
              </a:rPr>
              <a:t>Operating system decrements counter</a:t>
            </a:r>
          </a:p>
          <a:p>
            <a:pPr lvl="1" eaLnBrk="1" hangingPunct="1"/>
            <a:r>
              <a:rPr lang="en-US" altLang="zh-CN" sz="2000" dirty="0">
                <a:latin typeface="Arial" pitchFamily="34" charset="0"/>
                <a:ea typeface="宋体" pitchFamily="2" charset="-122"/>
              </a:rPr>
              <a:t>When counter zero generate an interrupt</a:t>
            </a:r>
          </a:p>
          <a:p>
            <a:pPr lvl="1" eaLnBrk="1" hangingPunct="1"/>
            <a:r>
              <a:rPr lang="en-US" altLang="zh-CN" sz="2000" dirty="0">
                <a:latin typeface="Arial" pitchFamily="34" charset="0"/>
                <a:ea typeface="宋体" pitchFamily="2" charset="-122"/>
              </a:rPr>
              <a:t>Set up before scheduling process to regain control or terminate program that exceeds allotted time</a:t>
            </a:r>
          </a:p>
          <a:p>
            <a:pPr eaLnBrk="1" hangingPunct="1"/>
            <a:endParaRPr lang="zh-CN" altLang="en-US" sz="2000" dirty="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1.5 Resource </a:t>
            </a:r>
            <a:r>
              <a:rPr lang="en-US" altLang="zh-CN" sz="3600" dirty="0" smtClean="0">
                <a:solidFill>
                  <a:srgbClr val="7030A0"/>
                </a:solidFill>
              </a:rPr>
              <a:t>Management</a:t>
            </a:r>
            <a:br>
              <a:rPr lang="en-US" altLang="zh-CN" sz="3600" dirty="0" smtClean="0">
                <a:solidFill>
                  <a:srgbClr val="7030A0"/>
                </a:solidFill>
              </a:rPr>
            </a:br>
            <a:r>
              <a:rPr lang="en-US" altLang="zh-CN" sz="3600" dirty="0" smtClean="0">
                <a:solidFill>
                  <a:srgbClr val="7030A0"/>
                </a:solidFill>
              </a:rPr>
              <a:t>(</a:t>
            </a:r>
            <a:r>
              <a:rPr lang="zh-CN" altLang="en-US" sz="3600" dirty="0" smtClean="0">
                <a:solidFill>
                  <a:srgbClr val="7030A0"/>
                </a:solidFill>
              </a:rPr>
              <a:t>资源管理</a:t>
            </a:r>
            <a:r>
              <a:rPr lang="en-US" altLang="zh-CN" sz="3600" dirty="0" smtClean="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451635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dirty="0" smtClean="0">
                <a:solidFill>
                  <a:srgbClr val="FF0000"/>
                </a:solidFill>
                <a:latin typeface="楷体" pitchFamily="49" charset="-122"/>
                <a:ea typeface="楷体" pitchFamily="49" charset="-122"/>
              </a:rPr>
              <a:t>操作系统功能部件</a:t>
            </a:r>
            <a:r>
              <a:rPr lang="zh-CN" altLang="en-US" sz="2400" dirty="0" smtClean="0">
                <a:solidFill>
                  <a:srgbClr val="FF0000"/>
                </a:solidFill>
                <a:latin typeface="楷体" pitchFamily="49" charset="-122"/>
                <a:ea typeface="楷体" pitchFamily="49" charset="-122"/>
              </a:rPr>
              <a:t> </a:t>
            </a:r>
            <a:endParaRPr lang="zh-CN" altLang="zh-CN" sz="2800" dirty="0">
              <a:solidFill>
                <a:srgbClr val="FF0000"/>
              </a:solidFill>
              <a:latin typeface="楷体" pitchFamily="49" charset="-122"/>
              <a:ea typeface="楷体" pitchFamily="49" charset="-122"/>
            </a:endParaRPr>
          </a:p>
        </p:txBody>
      </p:sp>
      <p:sp>
        <p:nvSpPr>
          <p:cNvPr id="71683" name="Rectangle 3"/>
          <p:cNvSpPr>
            <a:spLocks noGrp="1" noChangeArrowheads="1"/>
          </p:cNvSpPr>
          <p:nvPr>
            <p:ph idx="1"/>
          </p:nvPr>
        </p:nvSpPr>
        <p:spPr/>
        <p:txBody>
          <a:bodyPr/>
          <a:lstStyle/>
          <a:p>
            <a:r>
              <a:rPr lang="zh-CN" altLang="zh-CN" dirty="0" smtClean="0">
                <a:latin typeface="Times New Roman" pitchFamily="18" charset="0"/>
                <a:cs typeface="Times New Roman" pitchFamily="18" charset="0"/>
              </a:rPr>
              <a:t>进程管理</a:t>
            </a:r>
            <a:r>
              <a:rPr lang="zh-CN" alt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Process Management</a:t>
            </a:r>
            <a:endParaRPr lang="zh-CN" altLang="zh-CN" dirty="0" smtClean="0">
              <a:latin typeface="Times New Roman" pitchFamily="18" charset="0"/>
              <a:cs typeface="Times New Roman" pitchFamily="18" charset="0"/>
            </a:endParaRPr>
          </a:p>
          <a:p>
            <a:r>
              <a:rPr lang="zh-CN" altLang="en-US" dirty="0" smtClean="0">
                <a:latin typeface="Times New Roman" pitchFamily="18" charset="0"/>
                <a:cs typeface="Times New Roman" pitchFamily="18" charset="0"/>
              </a:rPr>
              <a:t>主存管理  </a:t>
            </a:r>
            <a:r>
              <a:rPr lang="en-US" altLang="zh-CN" dirty="0" smtClean="0">
                <a:latin typeface="Times New Roman" pitchFamily="18" charset="0"/>
                <a:cs typeface="Times New Roman" pitchFamily="18" charset="0"/>
              </a:rPr>
              <a:t>Main Memory Management</a:t>
            </a:r>
            <a:endParaRPr lang="zh-CN" altLang="zh-CN" dirty="0" smtClean="0">
              <a:latin typeface="Times New Roman" pitchFamily="18" charset="0"/>
              <a:cs typeface="Times New Roman" pitchFamily="18" charset="0"/>
            </a:endParaRPr>
          </a:p>
          <a:p>
            <a:r>
              <a:rPr lang="zh-CN" altLang="en-US" dirty="0" smtClean="0">
                <a:latin typeface="Times New Roman" pitchFamily="18" charset="0"/>
                <a:cs typeface="Times New Roman" pitchFamily="18" charset="0"/>
              </a:rPr>
              <a:t>文件系统管理  </a:t>
            </a:r>
            <a:r>
              <a:rPr lang="en-US" altLang="zh-CN" dirty="0">
                <a:latin typeface="Times New Roman" pitchFamily="18" charset="0"/>
                <a:cs typeface="Times New Roman" pitchFamily="18" charset="0"/>
              </a:rPr>
              <a:t>File-System </a:t>
            </a:r>
            <a:r>
              <a:rPr lang="en-US" altLang="zh-CN" dirty="0" smtClean="0">
                <a:latin typeface="Times New Roman" pitchFamily="18" charset="0"/>
                <a:cs typeface="Times New Roman" pitchFamily="18" charset="0"/>
              </a:rPr>
              <a:t>Management</a:t>
            </a:r>
          </a:p>
          <a:p>
            <a:r>
              <a:rPr lang="zh-CN" altLang="en-US" dirty="0">
                <a:latin typeface="Times New Roman" pitchFamily="18" charset="0"/>
                <a:cs typeface="Times New Roman" pitchFamily="18" charset="0"/>
              </a:rPr>
              <a:t>大容量</a:t>
            </a:r>
            <a:r>
              <a:rPr lang="zh-CN" altLang="en-US" dirty="0" smtClean="0">
                <a:latin typeface="Times New Roman" pitchFamily="18" charset="0"/>
                <a:cs typeface="Times New Roman" pitchFamily="18" charset="0"/>
              </a:rPr>
              <a:t>储存管理 </a:t>
            </a:r>
            <a:r>
              <a:rPr lang="en-US" altLang="zh-CN" dirty="0" smtClean="0">
                <a:latin typeface="Times New Roman" pitchFamily="18" charset="0"/>
                <a:cs typeface="Times New Roman" pitchFamily="18" charset="0"/>
              </a:rPr>
              <a:t>Mass-Storage Management</a:t>
            </a:r>
          </a:p>
          <a:p>
            <a:r>
              <a:rPr lang="zh-CN" altLang="en-US" dirty="0" smtClean="0">
                <a:latin typeface="Times New Roman" pitchFamily="18" charset="0"/>
                <a:cs typeface="Times New Roman" pitchFamily="18" charset="0"/>
              </a:rPr>
              <a:t>高速缓存管理 </a:t>
            </a:r>
            <a:r>
              <a:rPr lang="en-US" altLang="zh-CN" dirty="0" smtClean="0">
                <a:latin typeface="Times New Roman" pitchFamily="18" charset="0"/>
                <a:cs typeface="Times New Roman" pitchFamily="18" charset="0"/>
              </a:rPr>
              <a:t>Cache </a:t>
            </a:r>
            <a:r>
              <a:rPr lang="en-US" altLang="zh-CN" dirty="0">
                <a:latin typeface="Times New Roman" pitchFamily="18" charset="0"/>
                <a:cs typeface="Times New Roman" pitchFamily="18" charset="0"/>
              </a:rPr>
              <a:t>Management</a:t>
            </a:r>
            <a:endParaRPr lang="zh-CN" altLang="zh-CN" dirty="0" smtClean="0">
              <a:latin typeface="Times New Roman" pitchFamily="18" charset="0"/>
              <a:cs typeface="Times New Roman" pitchFamily="18" charset="0"/>
            </a:endParaRPr>
          </a:p>
          <a:p>
            <a:r>
              <a:rPr lang="en-US" altLang="zh-CN" dirty="0" smtClean="0">
                <a:latin typeface="Times New Roman" pitchFamily="18" charset="0"/>
                <a:cs typeface="Times New Roman" pitchFamily="18" charset="0"/>
              </a:rPr>
              <a:t>I/O</a:t>
            </a:r>
            <a:r>
              <a:rPr lang="zh-CN" altLang="en-US" dirty="0" smtClean="0">
                <a:latin typeface="Times New Roman" pitchFamily="18" charset="0"/>
                <a:cs typeface="Times New Roman" pitchFamily="18" charset="0"/>
              </a:rPr>
              <a:t>系统管理  </a:t>
            </a:r>
            <a:r>
              <a:rPr lang="en-US" altLang="zh-CN" dirty="0" smtClean="0">
                <a:latin typeface="Times New Roman" pitchFamily="18" charset="0"/>
                <a:cs typeface="Times New Roman" pitchFamily="18" charset="0"/>
              </a:rPr>
              <a:t>I/O System Management</a:t>
            </a:r>
            <a:endParaRPr lang="zh-CN" altLang="zh-CN" dirty="0" smtClean="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altLang="en-US" smtClean="0"/>
              <a:t>Process Management</a:t>
            </a:r>
          </a:p>
        </p:txBody>
      </p:sp>
      <p:sp>
        <p:nvSpPr>
          <p:cNvPr id="69634" name="Rectangle 3"/>
          <p:cNvSpPr>
            <a:spLocks noGrp="1" noChangeArrowheads="1"/>
          </p:cNvSpPr>
          <p:nvPr>
            <p:ph idx="1"/>
          </p:nvPr>
        </p:nvSpPr>
        <p:spPr>
          <a:xfrm>
            <a:off x="709912" y="1153751"/>
            <a:ext cx="10772176" cy="4530725"/>
          </a:xfrm>
        </p:spPr>
        <p:txBody>
          <a:bodyPr/>
          <a:lstStyle/>
          <a:p>
            <a:pPr>
              <a:lnSpc>
                <a:spcPct val="90000"/>
              </a:lnSpc>
            </a:pPr>
            <a:r>
              <a:rPr lang="en-US" altLang="en-US" sz="2000" dirty="0" smtClean="0"/>
              <a:t>A process is a program in execution. It is a unit of work within the system. Program is a </a:t>
            </a:r>
            <a:r>
              <a:rPr lang="en-US" altLang="en-US" sz="2000" b="1" i="1" dirty="0" smtClean="0"/>
              <a:t>passive entity</a:t>
            </a:r>
            <a:r>
              <a:rPr lang="en-US" altLang="en-US" sz="2000" dirty="0" smtClean="0"/>
              <a:t>, process is </a:t>
            </a:r>
            <a:r>
              <a:rPr lang="en-US" altLang="en-US" sz="2000" dirty="0" smtClean="0">
                <a:solidFill>
                  <a:srgbClr val="000000"/>
                </a:solidFill>
              </a:rPr>
              <a:t>an </a:t>
            </a:r>
            <a:r>
              <a:rPr lang="en-US" altLang="en-US" sz="2000" b="1" i="1" dirty="0" smtClean="0">
                <a:solidFill>
                  <a:srgbClr val="000000"/>
                </a:solidFill>
              </a:rPr>
              <a:t>active entity</a:t>
            </a:r>
            <a:r>
              <a:rPr lang="en-US" altLang="en-US" sz="2000" dirty="0" smtClean="0"/>
              <a:t>.</a:t>
            </a:r>
          </a:p>
          <a:p>
            <a:pPr>
              <a:lnSpc>
                <a:spcPct val="90000"/>
              </a:lnSpc>
            </a:pPr>
            <a:r>
              <a:rPr lang="en-US" altLang="en-US" sz="2000" dirty="0" smtClean="0"/>
              <a:t>Process needs resources to accomplish its task</a:t>
            </a:r>
          </a:p>
          <a:p>
            <a:pPr lvl="1">
              <a:lnSpc>
                <a:spcPct val="90000"/>
              </a:lnSpc>
            </a:pPr>
            <a:r>
              <a:rPr lang="en-US" altLang="en-US" sz="2000" dirty="0" smtClean="0"/>
              <a:t>CPU, memory, I/O, files</a:t>
            </a:r>
          </a:p>
          <a:p>
            <a:pPr lvl="1">
              <a:lnSpc>
                <a:spcPct val="90000"/>
              </a:lnSpc>
            </a:pPr>
            <a:r>
              <a:rPr lang="en-US" altLang="en-US" sz="2000" dirty="0" smtClean="0"/>
              <a:t>Initialization data</a:t>
            </a:r>
          </a:p>
          <a:p>
            <a:pPr>
              <a:lnSpc>
                <a:spcPct val="90000"/>
              </a:lnSpc>
            </a:pPr>
            <a:r>
              <a:rPr lang="en-US" altLang="en-US" sz="2000" dirty="0" smtClean="0"/>
              <a:t>Process termination requires reclaim of any reusable resources</a:t>
            </a:r>
          </a:p>
          <a:p>
            <a:pPr>
              <a:lnSpc>
                <a:spcPct val="90000"/>
              </a:lnSpc>
            </a:pPr>
            <a:r>
              <a:rPr lang="en-US" altLang="en-US" sz="2000" dirty="0" smtClean="0"/>
              <a:t>Single-threaded process has one </a:t>
            </a:r>
            <a:r>
              <a:rPr lang="en-US" altLang="en-US" sz="2000" b="1" dirty="0" smtClean="0">
                <a:solidFill>
                  <a:srgbClr val="3366FF"/>
                </a:solidFill>
              </a:rPr>
              <a:t>program counter</a:t>
            </a:r>
            <a:r>
              <a:rPr lang="en-US" altLang="en-US" sz="1800" b="1" dirty="0">
                <a:solidFill>
                  <a:srgbClr val="3366FF"/>
                </a:solidFill>
              </a:rPr>
              <a:t> </a:t>
            </a:r>
            <a:r>
              <a:rPr lang="en-US" altLang="en-US" sz="2000" dirty="0" smtClean="0"/>
              <a:t>specifying location of next instruction to execute</a:t>
            </a:r>
          </a:p>
          <a:p>
            <a:pPr lvl="1">
              <a:lnSpc>
                <a:spcPct val="90000"/>
              </a:lnSpc>
            </a:pPr>
            <a:r>
              <a:rPr lang="en-US" altLang="en-US" sz="2000" dirty="0" smtClean="0"/>
              <a:t>Process executes instructions sequentially, one at a time, until completion</a:t>
            </a:r>
          </a:p>
          <a:p>
            <a:pPr>
              <a:lnSpc>
                <a:spcPct val="90000"/>
              </a:lnSpc>
            </a:pPr>
            <a:r>
              <a:rPr lang="en-US" altLang="en-US" sz="2000" dirty="0" smtClean="0"/>
              <a:t>Multi-threaded process has one program counter per thread</a:t>
            </a:r>
          </a:p>
          <a:p>
            <a:pPr>
              <a:lnSpc>
                <a:spcPct val="90000"/>
              </a:lnSpc>
            </a:pPr>
            <a:r>
              <a:rPr lang="en-US" altLang="en-US" sz="2000" dirty="0" smtClean="0"/>
              <a:t>Typically system has many processes, some user, some operating system running concurrently on one or more CPUs</a:t>
            </a:r>
          </a:p>
          <a:p>
            <a:pPr lvl="1">
              <a:lnSpc>
                <a:spcPct val="90000"/>
              </a:lnSpc>
            </a:pPr>
            <a:r>
              <a:rPr lang="en-US" altLang="en-US" sz="2000" dirty="0" smtClean="0"/>
              <a:t>Concurrency by multiplexing the CPUs among the processes / threads</a:t>
            </a:r>
          </a:p>
          <a:p>
            <a:pPr>
              <a:lnSpc>
                <a:spcPct val="90000"/>
              </a:lnSpc>
              <a:buFont typeface="Monotype Sorts" pitchFamily="-84" charset="2"/>
              <a:buNone/>
            </a:pPr>
            <a:endParaRPr lang="en-US" altLang="en-US" sz="2000" dirty="0" smtClean="0"/>
          </a:p>
        </p:txBody>
      </p:sp>
    </p:spTree>
    <p:extLst>
      <p:ext uri="{BB962C8B-B14F-4D97-AF65-F5344CB8AC3E}">
        <p14:creationId xmlns:p14="http://schemas.microsoft.com/office/powerpoint/2010/main" val="41212035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altLang="en-US" smtClean="0"/>
              <a:t>Process Management Activities</a:t>
            </a:r>
          </a:p>
        </p:txBody>
      </p:sp>
      <p:sp>
        <p:nvSpPr>
          <p:cNvPr id="71682" name="Rectangle 3"/>
          <p:cNvSpPr>
            <a:spLocks noGrp="1" noChangeArrowheads="1"/>
          </p:cNvSpPr>
          <p:nvPr>
            <p:ph idx="1"/>
          </p:nvPr>
        </p:nvSpPr>
        <p:spPr/>
        <p:txBody>
          <a:bodyPr/>
          <a:lstStyle/>
          <a:p>
            <a:r>
              <a:rPr lang="en-US" altLang="en-US" dirty="0" smtClean="0"/>
              <a:t> </a:t>
            </a:r>
            <a:r>
              <a:rPr kumimoji="0" lang="en-US" altLang="en-US" dirty="0" smtClean="0"/>
              <a:t>The </a:t>
            </a:r>
            <a:r>
              <a:rPr kumimoji="0" lang="en-US" altLang="en-US" dirty="0"/>
              <a:t>operating system is responsible for the following activities in connection with process management</a:t>
            </a:r>
            <a:r>
              <a:rPr kumimoji="0" lang="en-US" altLang="en-US" dirty="0" smtClean="0"/>
              <a:t>:</a:t>
            </a:r>
            <a:endParaRPr lang="en-US" altLang="en-US" dirty="0" smtClean="0"/>
          </a:p>
          <a:p>
            <a:pPr lvl="1"/>
            <a:r>
              <a:rPr lang="en-US" altLang="en-US" dirty="0" smtClean="0"/>
              <a:t>Creating and deleting both user and system processes</a:t>
            </a:r>
          </a:p>
          <a:p>
            <a:pPr lvl="1"/>
            <a:r>
              <a:rPr lang="en-US" altLang="en-US" dirty="0" smtClean="0"/>
              <a:t>Suspending and resuming processes</a:t>
            </a:r>
          </a:p>
          <a:p>
            <a:pPr lvl="1"/>
            <a:r>
              <a:rPr lang="en-US" altLang="en-US" dirty="0" smtClean="0"/>
              <a:t>Providing mechanisms for process synchronization</a:t>
            </a:r>
          </a:p>
          <a:p>
            <a:pPr lvl="1"/>
            <a:r>
              <a:rPr lang="en-US" altLang="en-US" dirty="0" smtClean="0"/>
              <a:t>Providing mechanisms for process communication</a:t>
            </a:r>
          </a:p>
          <a:p>
            <a:pPr lvl="1"/>
            <a:r>
              <a:rPr lang="en-US" altLang="en-US" dirty="0" smtClean="0"/>
              <a:t>Providing mechanisms for deadlock handling</a:t>
            </a:r>
          </a:p>
        </p:txBody>
      </p:sp>
    </p:spTree>
    <p:extLst>
      <p:ext uri="{BB962C8B-B14F-4D97-AF65-F5344CB8AC3E}">
        <p14:creationId xmlns:p14="http://schemas.microsoft.com/office/powerpoint/2010/main" val="1817542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609601" y="279400"/>
            <a:ext cx="8439151" cy="575733"/>
          </a:xfrm>
        </p:spPr>
        <p:txBody>
          <a:bodyPr/>
          <a:lstStyle/>
          <a:p>
            <a:r>
              <a:rPr lang="zh-CN" altLang="en-US" sz="3067">
                <a:latin typeface="Times New Roman" panose="02020603050405020304" pitchFamily="18" charset="0"/>
                <a:ea typeface="楷体" panose="02010609060101010101" pitchFamily="49" charset="-122"/>
                <a:sym typeface="Times New Roman" panose="02020603050405020304" pitchFamily="18" charset="0"/>
              </a:rPr>
              <a:t>课程网址、作业及答疑</a:t>
            </a:r>
            <a:endParaRPr lang="zh-CN" altLang="en-US" sz="3067"/>
          </a:p>
        </p:txBody>
      </p:sp>
      <p:sp>
        <p:nvSpPr>
          <p:cNvPr id="14339" name="Rectangle 3"/>
          <p:cNvSpPr>
            <a:spLocks noGrp="1" noChangeArrowheads="1"/>
          </p:cNvSpPr>
          <p:nvPr>
            <p:ph idx="1"/>
          </p:nvPr>
        </p:nvSpPr>
        <p:spPr>
          <a:xfrm>
            <a:off x="1420285" y="1610785"/>
            <a:ext cx="9133172" cy="4531783"/>
          </a:xfrm>
        </p:spPr>
        <p:txBody>
          <a:bodyPr/>
          <a:lstStyle/>
          <a:p>
            <a:pPr marL="397923" indent="-397923" algn="l">
              <a:lnSpc>
                <a:spcPct val="80000"/>
              </a:lnSpc>
              <a:buFont typeface="Monotype Sorts" pitchFamily="2" charset="2"/>
              <a:buChar char="n"/>
            </a:pPr>
            <a:r>
              <a:rPr lang="zh-CN" altLang="en-US" sz="2667" b="1" dirty="0">
                <a:solidFill>
                  <a:srgbClr val="FF0066"/>
                </a:solidFill>
                <a:latin typeface="Times New Roman" panose="02020603050405020304" pitchFamily="18" charset="0"/>
                <a:sym typeface="Times New Roman" panose="02020603050405020304" pitchFamily="18" charset="0"/>
              </a:rPr>
              <a:t>课程教学网址：</a:t>
            </a:r>
          </a:p>
          <a:p>
            <a:pPr marL="1007508" lvl="2" indent="-397923" algn="l">
              <a:lnSpc>
                <a:spcPct val="80000"/>
              </a:lnSpc>
              <a:buFont typeface="Monotype Sorts" pitchFamily="2" charset="2"/>
              <a:buChar char="l"/>
            </a:pPr>
            <a:r>
              <a:rPr lang="en-US" altLang="zh-CN" b="1" dirty="0">
                <a:latin typeface="Times New Roman" panose="02020603050405020304" pitchFamily="18" charset="0"/>
              </a:rPr>
              <a:t>https://courses.zju.edu.cn/course/33892/content#/</a:t>
            </a:r>
          </a:p>
          <a:p>
            <a:pPr marL="1007508" lvl="2" indent="-397923" algn="l">
              <a:lnSpc>
                <a:spcPct val="80000"/>
              </a:lnSpc>
              <a:buFont typeface="Monotype Sorts" pitchFamily="2" charset="2"/>
              <a:buChar char="l"/>
            </a:pPr>
            <a:endParaRPr lang="en-US" altLang="zh-CN" sz="2667" b="1" dirty="0" smtClean="0">
              <a:solidFill>
                <a:srgbClr val="FF0066"/>
              </a:solidFill>
              <a:latin typeface="Times New Roman" panose="02020603050405020304" pitchFamily="18" charset="0"/>
              <a:sym typeface="Times New Roman" panose="02020603050405020304" pitchFamily="18" charset="0"/>
            </a:endParaRPr>
          </a:p>
          <a:p>
            <a:pPr marL="397923" indent="-397923" algn="l">
              <a:buFont typeface="Monotype Sorts" pitchFamily="4" charset="2"/>
              <a:buChar char="n"/>
              <a:defRPr/>
            </a:pPr>
            <a:r>
              <a:rPr lang="zh-CN" altLang="en-US" sz="2667" b="1" dirty="0" smtClean="0">
                <a:solidFill>
                  <a:srgbClr val="FF0066"/>
                </a:solidFill>
                <a:latin typeface="Times New Roman" panose="02020603050405020304" pitchFamily="18" charset="0"/>
                <a:sym typeface="Times New Roman" panose="02020603050405020304" pitchFamily="18" charset="0"/>
              </a:rPr>
              <a:t>课程</a:t>
            </a:r>
            <a:r>
              <a:rPr lang="zh-CN" altLang="en-US" sz="2667" b="1" dirty="0">
                <a:solidFill>
                  <a:srgbClr val="FF0066"/>
                </a:solidFill>
                <a:latin typeface="Times New Roman" panose="02020603050405020304" pitchFamily="18" charset="0"/>
                <a:sym typeface="Times New Roman" panose="02020603050405020304" pitchFamily="18" charset="0"/>
              </a:rPr>
              <a:t>答疑：</a:t>
            </a:r>
            <a:endParaRPr lang="zh-CN" altLang="en-US" sz="2400" b="1" dirty="0">
              <a:solidFill>
                <a:srgbClr val="FF0066"/>
              </a:solidFill>
              <a:latin typeface="Times New Roman" panose="02020603050405020304" pitchFamily="18" charset="0"/>
              <a:sym typeface="Times New Roman" panose="02020603050405020304" pitchFamily="18" charset="0"/>
            </a:endParaRPr>
          </a:p>
          <a:p>
            <a:pPr marL="863578" lvl="1" indent="-332309" algn="l">
              <a:buFont typeface="Monotype Sorts" pitchFamily="4" charset="2"/>
              <a:buChar char="l"/>
              <a:defRPr/>
            </a:pPr>
            <a:r>
              <a:rPr lang="en-US" altLang="zh-CN" sz="2400" b="1" dirty="0">
                <a:latin typeface="Times New Roman" panose="02020603050405020304" pitchFamily="18" charset="0"/>
                <a:sym typeface="Times New Roman" panose="02020603050405020304" pitchFamily="18" charset="0"/>
              </a:rPr>
              <a:t>xiayingjie</a:t>
            </a:r>
            <a:r>
              <a:rPr lang="zh-CN" altLang="en-US" sz="2400" b="1" dirty="0">
                <a:latin typeface="Times New Roman" panose="02020603050405020304" pitchFamily="18" charset="0"/>
                <a:sym typeface="Times New Roman" panose="02020603050405020304" pitchFamily="18" charset="0"/>
              </a:rPr>
              <a:t>@zju.edu.cn      </a:t>
            </a:r>
            <a:r>
              <a:rPr lang="en-US" altLang="zh-CN" sz="2400" b="1" dirty="0">
                <a:latin typeface="Times New Roman" panose="02020603050405020304" pitchFamily="18" charset="0"/>
                <a:sym typeface="Times New Roman" panose="02020603050405020304" pitchFamily="18" charset="0"/>
              </a:rPr>
              <a:t>13600528759</a:t>
            </a:r>
            <a:endParaRPr lang="zh-CN" altLang="en-US" sz="2133" b="1" dirty="0">
              <a:latin typeface="Times New Roman" panose="02020603050405020304" pitchFamily="18" charset="0"/>
              <a:sym typeface="Times New Roman" panose="02020603050405020304" pitchFamily="18" charset="0"/>
              <a:hlinkClick r:id="rId2"/>
            </a:endParaRPr>
          </a:p>
          <a:p>
            <a:pPr marL="863578" lvl="1" indent="-332309" algn="l">
              <a:buFont typeface="Monotype Sorts" pitchFamily="4" charset="2"/>
              <a:buChar char="l"/>
              <a:defRPr/>
            </a:pPr>
            <a:r>
              <a:rPr lang="zh-CN" altLang="en-US" sz="2400" b="1" dirty="0">
                <a:latin typeface="Times New Roman" panose="02020603050405020304" pitchFamily="18" charset="0"/>
                <a:sym typeface="Times New Roman" panose="02020603050405020304" pitchFamily="18" charset="0"/>
              </a:rPr>
              <a:t>助教</a:t>
            </a:r>
            <a:endParaRPr lang="en-US" altLang="zh-CN" sz="2400" b="1" dirty="0">
              <a:latin typeface="Times New Roman" panose="02020603050405020304" pitchFamily="18" charset="0"/>
              <a:sym typeface="Times New Roman" panose="02020603050405020304" pitchFamily="18" charset="0"/>
            </a:endParaRPr>
          </a:p>
          <a:p>
            <a:pPr marL="531269" lvl="1" algn="l">
              <a:defRPr/>
            </a:pPr>
            <a:r>
              <a:rPr lang="zh-CN" altLang="en-US" sz="2400" b="1" dirty="0">
                <a:latin typeface="Times New Roman" panose="02020603050405020304" pitchFamily="18" charset="0"/>
                <a:sym typeface="Times New Roman" panose="02020603050405020304" pitchFamily="18" charset="0"/>
              </a:rPr>
              <a:t>刘瑞峰   </a:t>
            </a:r>
            <a:r>
              <a:rPr lang="zh-CN" altLang="en-US" sz="2400" b="1" dirty="0" smtClean="0">
                <a:latin typeface="Times New Roman" panose="02020603050405020304" pitchFamily="18" charset="0"/>
                <a:sym typeface="Times New Roman" panose="02020603050405020304" pitchFamily="18" charset="0"/>
              </a:rPr>
              <a:t>  </a:t>
            </a:r>
            <a:r>
              <a:rPr lang="en-US" altLang="zh-CN" sz="2400" b="1" dirty="0" smtClean="0">
                <a:latin typeface="Times New Roman" panose="02020603050405020304" pitchFamily="18" charset="0"/>
                <a:sym typeface="Times New Roman" panose="02020603050405020304" pitchFamily="18" charset="0"/>
              </a:rPr>
              <a:t>15850791010         </a:t>
            </a:r>
            <a:r>
              <a:rPr lang="en-US" altLang="zh-CN" sz="2400" b="1" dirty="0">
                <a:latin typeface="Times New Roman" panose="02020603050405020304" pitchFamily="18" charset="0"/>
                <a:sym typeface="Times New Roman" panose="02020603050405020304" pitchFamily="18" charset="0"/>
              </a:rPr>
              <a:t>22021258@zju.edu.cn</a:t>
            </a:r>
            <a:endParaRPr lang="zh-CN" altLang="en-US" sz="2133" b="1" dirty="0">
              <a:latin typeface="Times New Roman" panose="02020603050405020304" pitchFamily="18" charset="0"/>
              <a:sym typeface="Times New Roman" panose="02020603050405020304" pitchFamily="18" charset="0"/>
            </a:endParaRPr>
          </a:p>
          <a:p>
            <a:pPr marL="531269" lvl="1" algn="l">
              <a:defRPr/>
            </a:pPr>
            <a:r>
              <a:rPr lang="zh-CN" altLang="en-US" sz="2400" b="1" dirty="0" smtClean="0">
                <a:latin typeface="Times New Roman" panose="02020603050405020304" pitchFamily="18" charset="0"/>
                <a:sym typeface="Times New Roman" panose="02020603050405020304" pitchFamily="18" charset="0"/>
              </a:rPr>
              <a:t>吴逸飞</a:t>
            </a:r>
            <a:r>
              <a:rPr lang="zh-CN" altLang="en-US" sz="2400" b="1" dirty="0" smtClean="0">
                <a:latin typeface="Times New Roman" panose="02020603050405020304" pitchFamily="18" charset="0"/>
                <a:sym typeface="Times New Roman" panose="02020603050405020304" pitchFamily="18" charset="0"/>
              </a:rPr>
              <a:t>     </a:t>
            </a:r>
            <a:r>
              <a:rPr lang="en-US" altLang="zh-CN" sz="2400" b="1" dirty="0">
                <a:latin typeface="Times New Roman" panose="02020603050405020304" pitchFamily="18" charset="0"/>
                <a:sym typeface="Times New Roman" panose="02020603050405020304" pitchFamily="18" charset="0"/>
              </a:rPr>
              <a:t>17799857027      </a:t>
            </a:r>
            <a:endParaRPr lang="en-US" altLang="zh-CN" sz="2400" b="1" dirty="0" smtClean="0">
              <a:latin typeface="Times New Roman" panose="02020603050405020304" pitchFamily="18" charset="0"/>
              <a:sym typeface="Times New Roman" panose="02020603050405020304" pitchFamily="18" charset="0"/>
            </a:endParaRPr>
          </a:p>
          <a:p>
            <a:pPr marL="531269" lvl="1" algn="l">
              <a:defRPr/>
            </a:pPr>
            <a:r>
              <a:rPr lang="zh-CN" altLang="en-US" sz="2400" b="1" dirty="0" smtClean="0">
                <a:latin typeface="Times New Roman" panose="02020603050405020304" pitchFamily="18" charset="0"/>
                <a:sym typeface="Times New Roman" panose="02020603050405020304" pitchFamily="18" charset="0"/>
              </a:rPr>
              <a:t>陈天祥     </a:t>
            </a:r>
            <a:r>
              <a:rPr lang="en-US" altLang="zh-CN" sz="2400" b="1" dirty="0">
                <a:latin typeface="Times New Roman" panose="02020603050405020304" pitchFamily="18" charset="0"/>
                <a:sym typeface="Times New Roman" panose="02020603050405020304" pitchFamily="18" charset="0"/>
              </a:rPr>
              <a:t>18358137255</a:t>
            </a:r>
            <a:endParaRPr lang="en-US" altLang="zh-CN" sz="2400" b="1" dirty="0" smtClean="0">
              <a:latin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60641268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en-US" altLang="en-US" smtClean="0"/>
              <a:t>Memory Management</a:t>
            </a:r>
          </a:p>
        </p:txBody>
      </p:sp>
      <p:sp>
        <p:nvSpPr>
          <p:cNvPr id="73730" name="Rectangle 3"/>
          <p:cNvSpPr>
            <a:spLocks noGrp="1" noChangeArrowheads="1"/>
          </p:cNvSpPr>
          <p:nvPr>
            <p:ph idx="1"/>
          </p:nvPr>
        </p:nvSpPr>
        <p:spPr/>
        <p:txBody>
          <a:bodyPr/>
          <a:lstStyle/>
          <a:p>
            <a:r>
              <a:rPr lang="en-US" altLang="en-US" dirty="0" smtClean="0"/>
              <a:t>To execute a program all (or part) of the instructions must be in memory</a:t>
            </a:r>
          </a:p>
          <a:p>
            <a:r>
              <a:rPr lang="en-US" altLang="en-US" dirty="0" smtClean="0"/>
              <a:t>All  (or part) of the data that is needed by the program must be in memory</a:t>
            </a:r>
            <a:endParaRPr lang="en-US" altLang="en-US" sz="800" dirty="0"/>
          </a:p>
          <a:p>
            <a:r>
              <a:rPr lang="en-US" altLang="en-US" dirty="0" smtClean="0"/>
              <a:t>Memory management determines what is in memory and when</a:t>
            </a:r>
          </a:p>
          <a:p>
            <a:pPr lvl="1"/>
            <a:r>
              <a:rPr lang="en-US" altLang="en-US" dirty="0" smtClean="0"/>
              <a:t>Optimizing CPU utilization and computer response to users</a:t>
            </a:r>
            <a:endParaRPr lang="en-US" altLang="en-US" sz="800" dirty="0"/>
          </a:p>
          <a:p>
            <a:r>
              <a:rPr lang="en-US" altLang="en-US" dirty="0" smtClean="0"/>
              <a:t>Memory management activities</a:t>
            </a:r>
          </a:p>
          <a:p>
            <a:pPr lvl="1"/>
            <a:r>
              <a:rPr lang="en-US" altLang="en-US" dirty="0" smtClean="0"/>
              <a:t>Keeping track of which parts of memory are currently being used and by whom</a:t>
            </a:r>
          </a:p>
          <a:p>
            <a:pPr lvl="1"/>
            <a:r>
              <a:rPr lang="en-US" altLang="en-US" dirty="0" smtClean="0"/>
              <a:t>Deciding which processes (or parts thereof) and data to move into and out of memory</a:t>
            </a:r>
          </a:p>
          <a:p>
            <a:pPr lvl="1"/>
            <a:r>
              <a:rPr lang="en-US" altLang="en-US" dirty="0" smtClean="0"/>
              <a:t>Allocating and deallocating memory space as needed</a:t>
            </a:r>
          </a:p>
          <a:p>
            <a:pPr lvl="1">
              <a:buFont typeface="Monotype Sorts" pitchFamily="-84" charset="2"/>
              <a:buNone/>
            </a:pPr>
            <a:endParaRPr lang="en-US" altLang="en-US" dirty="0" smtClean="0"/>
          </a:p>
        </p:txBody>
      </p:sp>
    </p:spTree>
    <p:extLst>
      <p:ext uri="{BB962C8B-B14F-4D97-AF65-F5344CB8AC3E}">
        <p14:creationId xmlns:p14="http://schemas.microsoft.com/office/powerpoint/2010/main" val="18097248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pPr eaLnBrk="1" hangingPunct="1"/>
            <a:r>
              <a:rPr lang="en-US" altLang="en-US" smtClean="0"/>
              <a:t>File-system Management</a:t>
            </a:r>
          </a:p>
        </p:txBody>
      </p:sp>
      <p:sp>
        <p:nvSpPr>
          <p:cNvPr id="75778" name="Rectangle 3"/>
          <p:cNvSpPr>
            <a:spLocks noGrp="1" noChangeArrowheads="1"/>
          </p:cNvSpPr>
          <p:nvPr>
            <p:ph idx="1"/>
          </p:nvPr>
        </p:nvSpPr>
        <p:spPr/>
        <p:txBody>
          <a:bodyPr/>
          <a:lstStyle/>
          <a:p>
            <a:pPr>
              <a:lnSpc>
                <a:spcPct val="90000"/>
              </a:lnSpc>
            </a:pPr>
            <a:r>
              <a:rPr lang="en-US" altLang="en-US" sz="2000" dirty="0" smtClean="0"/>
              <a:t>OS provides uniform, logical view of information storage</a:t>
            </a:r>
          </a:p>
          <a:p>
            <a:pPr lvl="1">
              <a:lnSpc>
                <a:spcPct val="90000"/>
              </a:lnSpc>
            </a:pPr>
            <a:r>
              <a:rPr lang="en-US" altLang="en-US" sz="2000" dirty="0" smtClean="0"/>
              <a:t>Abstracts physical properties to logical storage unit  - </a:t>
            </a:r>
            <a:r>
              <a:rPr lang="en-US" altLang="en-US" sz="2000" b="1" dirty="0" smtClean="0">
                <a:solidFill>
                  <a:srgbClr val="3366FF"/>
                </a:solidFill>
              </a:rPr>
              <a:t>file</a:t>
            </a:r>
          </a:p>
          <a:p>
            <a:pPr lvl="1">
              <a:lnSpc>
                <a:spcPct val="90000"/>
              </a:lnSpc>
            </a:pPr>
            <a:r>
              <a:rPr lang="en-US" altLang="en-US" sz="2000" dirty="0" smtClean="0"/>
              <a:t>Each medium is controlled by device (i.e., disk drive, tape drive)</a:t>
            </a:r>
          </a:p>
          <a:p>
            <a:pPr lvl="2">
              <a:lnSpc>
                <a:spcPct val="90000"/>
              </a:lnSpc>
            </a:pPr>
            <a:r>
              <a:rPr lang="en-US" altLang="en-US" dirty="0" smtClean="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sz="2000" dirty="0" smtClean="0"/>
              <a:t>File-System management</a:t>
            </a:r>
          </a:p>
          <a:p>
            <a:pPr lvl="1">
              <a:lnSpc>
                <a:spcPct val="90000"/>
              </a:lnSpc>
            </a:pPr>
            <a:r>
              <a:rPr lang="en-US" altLang="en-US" sz="2000" dirty="0" smtClean="0"/>
              <a:t>Files usually organized into directories</a:t>
            </a:r>
          </a:p>
          <a:p>
            <a:pPr lvl="1">
              <a:lnSpc>
                <a:spcPct val="90000"/>
              </a:lnSpc>
            </a:pPr>
            <a:r>
              <a:rPr lang="en-US" altLang="en-US" sz="2000" dirty="0" smtClean="0"/>
              <a:t>Access control on most systems to determine who can access what</a:t>
            </a:r>
          </a:p>
          <a:p>
            <a:pPr lvl="1">
              <a:lnSpc>
                <a:spcPct val="90000"/>
              </a:lnSpc>
            </a:pPr>
            <a:r>
              <a:rPr lang="en-US" altLang="en-US" sz="2000" dirty="0" smtClean="0"/>
              <a:t>OS activities include</a:t>
            </a:r>
          </a:p>
          <a:p>
            <a:pPr lvl="2">
              <a:lnSpc>
                <a:spcPct val="90000"/>
              </a:lnSpc>
            </a:pPr>
            <a:r>
              <a:rPr lang="en-US" altLang="en-US" dirty="0" smtClean="0"/>
              <a:t>Creating and deleting files and directories</a:t>
            </a:r>
          </a:p>
          <a:p>
            <a:pPr lvl="2">
              <a:lnSpc>
                <a:spcPct val="90000"/>
              </a:lnSpc>
            </a:pPr>
            <a:r>
              <a:rPr lang="en-US" altLang="en-US" dirty="0" smtClean="0"/>
              <a:t>Primitives to manipulate files and directories</a:t>
            </a:r>
          </a:p>
          <a:p>
            <a:pPr lvl="2">
              <a:lnSpc>
                <a:spcPct val="90000"/>
              </a:lnSpc>
            </a:pPr>
            <a:r>
              <a:rPr lang="en-US" altLang="en-US" dirty="0" smtClean="0"/>
              <a:t>Mapping files onto secondary storage</a:t>
            </a:r>
          </a:p>
          <a:p>
            <a:pPr lvl="2">
              <a:lnSpc>
                <a:spcPct val="90000"/>
              </a:lnSpc>
            </a:pPr>
            <a:r>
              <a:rPr lang="en-US" altLang="en-US" dirty="0" smtClean="0"/>
              <a:t>Backup files onto stable (non-volatile) storage media</a:t>
            </a:r>
          </a:p>
        </p:txBody>
      </p:sp>
    </p:spTree>
    <p:extLst>
      <p:ext uri="{BB962C8B-B14F-4D97-AF65-F5344CB8AC3E}">
        <p14:creationId xmlns:p14="http://schemas.microsoft.com/office/powerpoint/2010/main" val="19765603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en-US" altLang="en-US" dirty="0" smtClean="0"/>
              <a:t>Mass-Storage Management</a:t>
            </a:r>
          </a:p>
        </p:txBody>
      </p:sp>
      <p:sp>
        <p:nvSpPr>
          <p:cNvPr id="77826" name="Rectangle 3"/>
          <p:cNvSpPr>
            <a:spLocks noGrp="1" noChangeArrowheads="1"/>
          </p:cNvSpPr>
          <p:nvPr>
            <p:ph idx="1"/>
          </p:nvPr>
        </p:nvSpPr>
        <p:spPr/>
        <p:txBody>
          <a:bodyPr/>
          <a:lstStyle/>
          <a:p>
            <a:r>
              <a:rPr lang="en-US" altLang="en-US" sz="2000" dirty="0" smtClean="0"/>
              <a:t>Usually disks used to store data that does not fit in main memory or data that must be kept for a </a:t>
            </a:r>
            <a:r>
              <a:rPr lang="ja-JP" altLang="en-US" sz="2000" dirty="0" smtClean="0"/>
              <a:t>“</a:t>
            </a:r>
            <a:r>
              <a:rPr lang="en-US" altLang="ja-JP" sz="2000" dirty="0" smtClean="0"/>
              <a:t>long</a:t>
            </a:r>
            <a:r>
              <a:rPr lang="ja-JP" altLang="en-US" sz="2000" dirty="0" smtClean="0"/>
              <a:t>”</a:t>
            </a:r>
            <a:r>
              <a:rPr lang="en-US" altLang="ja-JP" sz="2000" dirty="0" smtClean="0"/>
              <a:t> period of time</a:t>
            </a:r>
          </a:p>
          <a:p>
            <a:r>
              <a:rPr lang="en-US" altLang="en-US" sz="2000" dirty="0" smtClean="0"/>
              <a:t>Proper management is of central importance</a:t>
            </a:r>
          </a:p>
          <a:p>
            <a:r>
              <a:rPr lang="en-US" altLang="en-US" sz="2000" dirty="0" smtClean="0"/>
              <a:t>Entire speed of computer operation hinges on disk subsystem and its algorithms</a:t>
            </a:r>
          </a:p>
          <a:p>
            <a:r>
              <a:rPr lang="en-US" altLang="en-US" sz="2000" dirty="0" smtClean="0"/>
              <a:t>OS activities</a:t>
            </a:r>
          </a:p>
          <a:p>
            <a:pPr lvl="1"/>
            <a:r>
              <a:rPr lang="en-US" altLang="en-US" sz="2000" dirty="0" smtClean="0"/>
              <a:t>Mounting and unmounting</a:t>
            </a:r>
          </a:p>
          <a:p>
            <a:pPr lvl="1"/>
            <a:r>
              <a:rPr lang="en-US" altLang="en-US" sz="2000" dirty="0" smtClean="0"/>
              <a:t>Free-space management</a:t>
            </a:r>
          </a:p>
          <a:p>
            <a:pPr lvl="1"/>
            <a:r>
              <a:rPr lang="en-US" altLang="en-US" sz="2000" dirty="0" smtClean="0"/>
              <a:t>Storage allocation</a:t>
            </a:r>
          </a:p>
          <a:p>
            <a:pPr lvl="1"/>
            <a:r>
              <a:rPr lang="en-US" altLang="en-US" sz="2000" dirty="0" smtClean="0"/>
              <a:t>Disk scheduling</a:t>
            </a:r>
          </a:p>
          <a:p>
            <a:pPr lvl="1"/>
            <a:r>
              <a:rPr lang="en-US" altLang="en-US" sz="2000" dirty="0" smtClean="0"/>
              <a:t>Partitioning</a:t>
            </a:r>
          </a:p>
          <a:p>
            <a:pPr lvl="1"/>
            <a:r>
              <a:rPr lang="en-US" altLang="en-US" sz="2000" dirty="0" smtClean="0"/>
              <a:t>Protection</a:t>
            </a:r>
          </a:p>
          <a:p>
            <a:r>
              <a:rPr lang="en-US" altLang="en-US" sz="2000" dirty="0" smtClean="0"/>
              <a:t>Some storage need not be fast</a:t>
            </a:r>
          </a:p>
          <a:p>
            <a:pPr lvl="1"/>
            <a:r>
              <a:rPr lang="en-US" altLang="en-US" sz="2000" dirty="0" smtClean="0"/>
              <a:t>Tertiary storage includes optical storage, magnetic tape</a:t>
            </a:r>
          </a:p>
          <a:p>
            <a:pPr lvl="1"/>
            <a:r>
              <a:rPr lang="en-US" altLang="en-US" sz="2000" dirty="0" smtClean="0"/>
              <a:t>Still must be managed – by OS or applications</a:t>
            </a:r>
          </a:p>
        </p:txBody>
      </p:sp>
    </p:spTree>
    <p:extLst>
      <p:ext uri="{BB962C8B-B14F-4D97-AF65-F5344CB8AC3E}">
        <p14:creationId xmlns:p14="http://schemas.microsoft.com/office/powerpoint/2010/main" val="26658221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pPr eaLnBrk="1" hangingPunct="1"/>
            <a:r>
              <a:rPr lang="en-US" altLang="en-US" smtClean="0"/>
              <a:t>Caching</a:t>
            </a:r>
          </a:p>
        </p:txBody>
      </p:sp>
      <p:sp>
        <p:nvSpPr>
          <p:cNvPr id="79874" name="Rectangle 3"/>
          <p:cNvSpPr>
            <a:spLocks noGrp="1" noChangeArrowheads="1"/>
          </p:cNvSpPr>
          <p:nvPr>
            <p:ph idx="1"/>
          </p:nvPr>
        </p:nvSpPr>
        <p:spPr/>
        <p:txBody>
          <a:bodyPr/>
          <a:lstStyle/>
          <a:p>
            <a:r>
              <a:rPr lang="en-US" altLang="en-US" dirty="0" smtClean="0"/>
              <a:t>Important principle, performed at many levels in a computer (in hardware, operating system, software)</a:t>
            </a:r>
            <a:endParaRPr lang="en-US" altLang="en-US" sz="800" dirty="0"/>
          </a:p>
          <a:p>
            <a:r>
              <a:rPr lang="en-US" altLang="en-US" dirty="0" smtClean="0"/>
              <a:t>Information in use copied from slower to faster storage temporarily</a:t>
            </a:r>
            <a:endParaRPr lang="en-US" altLang="en-US" sz="800" dirty="0"/>
          </a:p>
          <a:p>
            <a:r>
              <a:rPr lang="en-US" altLang="en-US" dirty="0" smtClean="0"/>
              <a:t>Faster storage (cache) checked first to determine if information is there</a:t>
            </a:r>
          </a:p>
          <a:p>
            <a:pPr lvl="1"/>
            <a:r>
              <a:rPr lang="en-US" altLang="en-US" dirty="0" smtClean="0"/>
              <a:t>If it is, information used directly from the cache (fast)</a:t>
            </a:r>
          </a:p>
          <a:p>
            <a:pPr lvl="1"/>
            <a:r>
              <a:rPr lang="en-US" altLang="en-US" dirty="0" smtClean="0"/>
              <a:t>If not, data copied to cache and used there</a:t>
            </a:r>
            <a:endParaRPr lang="en-US" altLang="en-US" sz="800" dirty="0"/>
          </a:p>
          <a:p>
            <a:r>
              <a:rPr lang="en-US" altLang="en-US" dirty="0" smtClean="0"/>
              <a:t>Cache smaller than storage being cached</a:t>
            </a:r>
          </a:p>
          <a:p>
            <a:pPr lvl="1"/>
            <a:r>
              <a:rPr lang="en-US" altLang="en-US" dirty="0" smtClean="0"/>
              <a:t>Cache management important design problem</a:t>
            </a:r>
          </a:p>
          <a:p>
            <a:pPr lvl="1"/>
            <a:r>
              <a:rPr lang="en-US" altLang="en-US" dirty="0" smtClean="0"/>
              <a:t>Cache size and replacement policy</a:t>
            </a:r>
          </a:p>
          <a:p>
            <a:pPr>
              <a:buFont typeface="Monotype Sorts" pitchFamily="-84" charset="2"/>
              <a:buNone/>
            </a:pPr>
            <a:endParaRPr lang="en-US" altLang="en-US" dirty="0" smtClean="0"/>
          </a:p>
        </p:txBody>
      </p:sp>
    </p:spTree>
    <p:extLst>
      <p:ext uri="{BB962C8B-B14F-4D97-AF65-F5344CB8AC3E}">
        <p14:creationId xmlns:p14="http://schemas.microsoft.com/office/powerpoint/2010/main" val="8436510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tLang="en-US" sz="280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idx="1"/>
          </p:nvPr>
        </p:nvSpPr>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343" y="1669829"/>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87453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en-US" altLang="en-US" sz="2800"/>
              <a:t>Migration of data “A” from Disk to Register</a:t>
            </a:r>
          </a:p>
        </p:txBody>
      </p:sp>
      <p:sp>
        <p:nvSpPr>
          <p:cNvPr id="83970" name="Rectangle 3"/>
          <p:cNvSpPr>
            <a:spLocks noGrp="1" noChangeArrowheads="1"/>
          </p:cNvSpPr>
          <p:nvPr>
            <p:ph idx="1"/>
          </p:nvPr>
        </p:nvSpPr>
        <p:spPr/>
        <p:txBody>
          <a:bodyPr/>
          <a:lstStyle/>
          <a:p>
            <a:r>
              <a:rPr lang="en-US" altLang="en-US" dirty="0" smtClean="0"/>
              <a:t>Multitasking environments must be careful to use most recent value, no matter where it is stored in the storage hierarchy</a:t>
            </a:r>
            <a:br>
              <a:rPr lang="en-US" altLang="en-US" dirty="0" smtClean="0"/>
            </a:br>
            <a:r>
              <a:rPr lang="en-US" altLang="en-US" dirty="0" smtClean="0"/>
              <a:t/>
            </a:r>
            <a:br>
              <a:rPr lang="en-US" altLang="en-US" dirty="0" smtClean="0"/>
            </a:br>
            <a:r>
              <a:rPr lang="en-US" altLang="en-US" dirty="0" smtClean="0"/>
              <a:t/>
            </a:r>
            <a:br>
              <a:rPr lang="en-US" altLang="en-US" dirty="0" smtClean="0"/>
            </a:br>
            <a:r>
              <a:rPr lang="en-US" altLang="en-US" dirty="0" smtClean="0"/>
              <a:t/>
            </a:r>
            <a:br>
              <a:rPr lang="en-US" altLang="en-US" dirty="0" smtClean="0"/>
            </a:br>
            <a:r>
              <a:rPr lang="en-US" altLang="en-US" dirty="0" smtClean="0"/>
              <a:t/>
            </a:r>
            <a:br>
              <a:rPr lang="en-US" altLang="en-US" dirty="0" smtClean="0"/>
            </a:br>
            <a:endParaRPr lang="en-US" altLang="en-US" dirty="0" smtClean="0"/>
          </a:p>
          <a:p>
            <a:r>
              <a:rPr lang="en-US" altLang="en-US" dirty="0" smtClean="0"/>
              <a:t>Multiprocessor environment must provide </a:t>
            </a:r>
            <a:r>
              <a:rPr lang="en-US" altLang="en-US" b="1" dirty="0" smtClean="0">
                <a:solidFill>
                  <a:srgbClr val="3366FF"/>
                </a:solidFill>
              </a:rPr>
              <a:t>cache coherency </a:t>
            </a:r>
            <a:r>
              <a:rPr lang="en-US" altLang="en-US" dirty="0" smtClean="0"/>
              <a:t>in hardware such that all CPUs have the most recent value in their cache</a:t>
            </a:r>
            <a:endParaRPr lang="en-US" altLang="en-US" sz="800" dirty="0"/>
          </a:p>
          <a:p>
            <a:r>
              <a:rPr lang="en-US" altLang="en-US" dirty="0" smtClean="0"/>
              <a:t>Distributed environment situation even more complex</a:t>
            </a:r>
          </a:p>
          <a:p>
            <a:pPr lvl="1"/>
            <a:r>
              <a:rPr lang="en-US" altLang="en-US" dirty="0" smtClean="0"/>
              <a:t>Several copies of a datum can exist</a:t>
            </a:r>
          </a:p>
          <a:p>
            <a:pPr lvl="1"/>
            <a:r>
              <a:rPr lang="en-US" altLang="en-US" dirty="0" smtClean="0"/>
              <a:t>Various solutions covered in Chapter 19</a:t>
            </a:r>
          </a:p>
        </p:txBody>
      </p:sp>
      <p:pic>
        <p:nvPicPr>
          <p:cNvPr id="839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504" y="2554841"/>
            <a:ext cx="780573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189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tLang="en-US" smtClean="0"/>
              <a:t>I/O Subsystem</a:t>
            </a:r>
          </a:p>
        </p:txBody>
      </p:sp>
      <p:sp>
        <p:nvSpPr>
          <p:cNvPr id="86018" name="Rectangle 3"/>
          <p:cNvSpPr>
            <a:spLocks noGrp="1" noChangeArrowheads="1"/>
          </p:cNvSpPr>
          <p:nvPr>
            <p:ph idx="1"/>
          </p:nvPr>
        </p:nvSpPr>
        <p:spPr/>
        <p:txBody>
          <a:bodyPr/>
          <a:lstStyle/>
          <a:p>
            <a:r>
              <a:rPr lang="en-US" altLang="en-US" dirty="0" smtClean="0"/>
              <a:t>One purpose of OS is to hide peculiarities of hardware devices from the user</a:t>
            </a:r>
          </a:p>
          <a:p>
            <a:r>
              <a:rPr lang="en-US" altLang="en-US" dirty="0" smtClean="0"/>
              <a:t>I/O subsystem responsible for</a:t>
            </a:r>
          </a:p>
          <a:p>
            <a:pPr lvl="1"/>
            <a:r>
              <a:rPr lang="en-US" altLang="en-US" dirty="0" smtClean="0"/>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dirty="0" smtClean="0"/>
              <a:t>General device-driver interface</a:t>
            </a:r>
          </a:p>
          <a:p>
            <a:pPr lvl="1"/>
            <a:r>
              <a:rPr lang="en-US" altLang="en-US" dirty="0" smtClean="0"/>
              <a:t>Drivers for specific hardware devices</a:t>
            </a:r>
          </a:p>
        </p:txBody>
      </p:sp>
    </p:spTree>
    <p:extLst>
      <p:ext uri="{BB962C8B-B14F-4D97-AF65-F5344CB8AC3E}">
        <p14:creationId xmlns:p14="http://schemas.microsoft.com/office/powerpoint/2010/main" val="19712886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1.6 Security and Protection</a:t>
            </a:r>
            <a:r>
              <a:rPr lang="en-US" altLang="zh-CN" sz="3600" dirty="0" smtClean="0">
                <a:solidFill>
                  <a:srgbClr val="7030A0"/>
                </a:solidFill>
              </a:rPr>
              <a:t/>
            </a:r>
            <a:br>
              <a:rPr lang="en-US" altLang="zh-CN" sz="3600" dirty="0" smtClean="0">
                <a:solidFill>
                  <a:srgbClr val="7030A0"/>
                </a:solidFill>
              </a:rPr>
            </a:br>
            <a:r>
              <a:rPr lang="en-US" altLang="zh-CN" sz="3600" dirty="0" smtClean="0">
                <a:solidFill>
                  <a:srgbClr val="7030A0"/>
                </a:solidFill>
              </a:rPr>
              <a:t>(</a:t>
            </a:r>
            <a:r>
              <a:rPr lang="zh-CN" altLang="en-US" sz="3600" dirty="0" smtClean="0">
                <a:solidFill>
                  <a:srgbClr val="7030A0"/>
                </a:solidFill>
              </a:rPr>
              <a:t>安全和保护</a:t>
            </a:r>
            <a:r>
              <a:rPr lang="en-US" altLang="zh-CN" sz="3600" dirty="0" smtClean="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a:xfrm>
            <a:off x="1133565" y="3798067"/>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37486001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altLang="en-US" smtClean="0"/>
              <a:t>Protection and Security</a:t>
            </a:r>
          </a:p>
        </p:txBody>
      </p:sp>
      <p:sp>
        <p:nvSpPr>
          <p:cNvPr id="88066" name="Rectangle 3"/>
          <p:cNvSpPr>
            <a:spLocks noGrp="1" noChangeArrowheads="1"/>
          </p:cNvSpPr>
          <p:nvPr>
            <p:ph idx="1"/>
          </p:nvPr>
        </p:nvSpPr>
        <p:spPr/>
        <p:txBody>
          <a:bodyPr/>
          <a:lstStyle/>
          <a:p>
            <a:pPr>
              <a:lnSpc>
                <a:spcPct val="90000"/>
              </a:lnSpc>
            </a:pPr>
            <a:r>
              <a:rPr lang="en-US" altLang="en-US" sz="2000" b="1" dirty="0" smtClean="0">
                <a:solidFill>
                  <a:srgbClr val="3366FF"/>
                </a:solidFill>
              </a:rPr>
              <a:t>Protection </a:t>
            </a:r>
            <a:r>
              <a:rPr lang="en-US" altLang="en-US" sz="2000" dirty="0" smtClean="0"/>
              <a:t>– any mechanism for controlling access of processes or users to resources defined by the OS</a:t>
            </a:r>
            <a:endParaRPr lang="en-US" altLang="en-US" sz="700" dirty="0"/>
          </a:p>
          <a:p>
            <a:pPr>
              <a:lnSpc>
                <a:spcPct val="90000"/>
              </a:lnSpc>
            </a:pPr>
            <a:r>
              <a:rPr lang="en-US" altLang="en-US" sz="2000" b="1" dirty="0" smtClean="0">
                <a:solidFill>
                  <a:srgbClr val="3366FF"/>
                </a:solidFill>
              </a:rPr>
              <a:t>Security </a:t>
            </a:r>
            <a:r>
              <a:rPr lang="en-US" altLang="en-US" sz="2000" dirty="0" smtClean="0"/>
              <a:t>– defense of the system against internal and external attacks</a:t>
            </a:r>
          </a:p>
          <a:p>
            <a:pPr lvl="1">
              <a:lnSpc>
                <a:spcPct val="90000"/>
              </a:lnSpc>
            </a:pPr>
            <a:r>
              <a:rPr lang="en-US" altLang="en-US" sz="2000" dirty="0" smtClean="0"/>
              <a:t>Huge range, including denial-of-service, worms, viruses, identity theft, theft of service</a:t>
            </a:r>
            <a:endParaRPr lang="en-US" altLang="en-US" sz="700" dirty="0"/>
          </a:p>
          <a:p>
            <a:pPr>
              <a:lnSpc>
                <a:spcPct val="90000"/>
              </a:lnSpc>
            </a:pPr>
            <a:r>
              <a:rPr lang="en-US" altLang="en-US" sz="2000" dirty="0" smtClean="0"/>
              <a:t>Systems generally first distinguish among users, to determine who can do what</a:t>
            </a:r>
          </a:p>
          <a:p>
            <a:pPr lvl="1">
              <a:lnSpc>
                <a:spcPct val="90000"/>
              </a:lnSpc>
            </a:pPr>
            <a:r>
              <a:rPr lang="en-US" altLang="en-US" sz="2000" dirty="0" smtClean="0"/>
              <a:t>User identities (</a:t>
            </a:r>
            <a:r>
              <a:rPr lang="en-US" altLang="en-US" sz="2000" b="1" dirty="0" smtClean="0">
                <a:solidFill>
                  <a:srgbClr val="3366FF"/>
                </a:solidFill>
              </a:rPr>
              <a:t>user IDs</a:t>
            </a:r>
            <a:r>
              <a:rPr lang="en-US" altLang="en-US" sz="2000" dirty="0" smtClean="0"/>
              <a:t>, security IDs) include name and associated number, one per user</a:t>
            </a:r>
          </a:p>
          <a:p>
            <a:pPr lvl="1">
              <a:lnSpc>
                <a:spcPct val="90000"/>
              </a:lnSpc>
            </a:pPr>
            <a:r>
              <a:rPr lang="en-US" altLang="en-US" sz="2000" dirty="0" smtClean="0"/>
              <a:t>User ID then associated with all files, processes of that user to determine access control</a:t>
            </a:r>
          </a:p>
          <a:p>
            <a:pPr lvl="1">
              <a:lnSpc>
                <a:spcPct val="90000"/>
              </a:lnSpc>
            </a:pPr>
            <a:r>
              <a:rPr lang="en-US" altLang="en-US" sz="2000" dirty="0" smtClean="0"/>
              <a:t>Group identifier (</a:t>
            </a:r>
            <a:r>
              <a:rPr lang="en-US" altLang="en-US" sz="2000" b="1" dirty="0" smtClean="0">
                <a:solidFill>
                  <a:srgbClr val="3366FF"/>
                </a:solidFill>
              </a:rPr>
              <a:t>group ID</a:t>
            </a:r>
            <a:r>
              <a:rPr lang="en-US" altLang="en-US" sz="2000" dirty="0" smtClean="0"/>
              <a:t>) allows set of users to be defined and controls managed, then also associated with each process, file</a:t>
            </a:r>
          </a:p>
          <a:p>
            <a:pPr lvl="1">
              <a:lnSpc>
                <a:spcPct val="90000"/>
              </a:lnSpc>
            </a:pPr>
            <a:r>
              <a:rPr lang="en-US" altLang="en-US" sz="2000" b="1" dirty="0" smtClean="0">
                <a:solidFill>
                  <a:srgbClr val="3366FF"/>
                </a:solidFill>
              </a:rPr>
              <a:t>Privilege escalation </a:t>
            </a:r>
            <a:r>
              <a:rPr lang="en-US" altLang="en-US" sz="2000" dirty="0" smtClean="0"/>
              <a:t>allows user to change to effective ID with more rights</a:t>
            </a:r>
          </a:p>
        </p:txBody>
      </p:sp>
    </p:spTree>
    <p:extLst>
      <p:ext uri="{BB962C8B-B14F-4D97-AF65-F5344CB8AC3E}">
        <p14:creationId xmlns:p14="http://schemas.microsoft.com/office/powerpoint/2010/main" val="4917252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1.7 Virtualization</a:t>
            </a:r>
            <a:r>
              <a:rPr lang="en-US" altLang="zh-CN" sz="3600" dirty="0" smtClean="0">
                <a:solidFill>
                  <a:srgbClr val="7030A0"/>
                </a:solidFill>
              </a:rPr>
              <a:t/>
            </a:r>
            <a:br>
              <a:rPr lang="en-US" altLang="zh-CN" sz="3600" dirty="0" smtClean="0">
                <a:solidFill>
                  <a:srgbClr val="7030A0"/>
                </a:solidFill>
              </a:rPr>
            </a:br>
            <a:r>
              <a:rPr lang="en-US" altLang="zh-CN" sz="3600" dirty="0" smtClean="0">
                <a:solidFill>
                  <a:srgbClr val="7030A0"/>
                </a:solidFill>
              </a:rPr>
              <a:t>(</a:t>
            </a:r>
            <a:r>
              <a:rPr lang="zh-CN" altLang="en-US" sz="3600" dirty="0">
                <a:solidFill>
                  <a:srgbClr val="7030A0"/>
                </a:solidFill>
              </a:rPr>
              <a:t>虚拟化</a:t>
            </a:r>
            <a:r>
              <a:rPr lang="en-US" altLang="zh-CN" sz="3600" dirty="0" smtClean="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a:xfrm>
            <a:off x="1133565" y="3798067"/>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40981923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p:txBody>
          <a:bodyPr/>
          <a:lstStyle/>
          <a:p>
            <a:pPr eaLnBrk="1" hangingPunct="1">
              <a:defRPr/>
            </a:pPr>
            <a:r>
              <a:rPr lang="en-US" altLang="zh-CN" sz="4000" dirty="0">
                <a:solidFill>
                  <a:srgbClr val="FF3300"/>
                </a:solidFill>
                <a:latin typeface="+mn-lt"/>
                <a:ea typeface="楷体" pitchFamily="49" charset="-122"/>
              </a:rPr>
              <a:t>Chapter 1: Introduction</a:t>
            </a: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pPr eaLnBrk="1" hangingPunct="1"/>
            <a:r>
              <a:rPr lang="en-US" altLang="en-US" sz="2800"/>
              <a:t>Virtualization</a:t>
            </a:r>
          </a:p>
        </p:txBody>
      </p:sp>
      <p:sp>
        <p:nvSpPr>
          <p:cNvPr id="90114" name="Rectangle 3"/>
          <p:cNvSpPr>
            <a:spLocks noGrp="1" noChangeArrowheads="1"/>
          </p:cNvSpPr>
          <p:nvPr>
            <p:ph idx="1"/>
          </p:nvPr>
        </p:nvSpPr>
        <p:spPr/>
        <p:txBody>
          <a:bodyPr/>
          <a:lstStyle/>
          <a:p>
            <a:r>
              <a:rPr lang="en-US" altLang="en-US" dirty="0" smtClean="0"/>
              <a:t>Allows operating systems to run applications within other OSes</a:t>
            </a:r>
          </a:p>
          <a:p>
            <a:pPr lvl="1"/>
            <a:r>
              <a:rPr lang="en-US" altLang="en-US" dirty="0" smtClean="0"/>
              <a:t>Vast and growing industry</a:t>
            </a:r>
            <a:endParaRPr lang="en-US" altLang="en-US" sz="800" dirty="0"/>
          </a:p>
          <a:p>
            <a:r>
              <a:rPr lang="en-US" altLang="en-US" b="1" dirty="0" smtClean="0">
                <a:solidFill>
                  <a:srgbClr val="3366FF"/>
                </a:solidFill>
              </a:rPr>
              <a:t>Emulation</a:t>
            </a:r>
            <a:r>
              <a:rPr lang="en-US" altLang="en-US" dirty="0" smtClean="0"/>
              <a:t> used when source CPU type different from target type (i.e. PowerPC to Intel x86)</a:t>
            </a:r>
          </a:p>
          <a:p>
            <a:pPr lvl="1"/>
            <a:r>
              <a:rPr lang="en-US" altLang="en-US" dirty="0" smtClean="0"/>
              <a:t>Generally slowest method</a:t>
            </a:r>
          </a:p>
          <a:p>
            <a:pPr lvl="1"/>
            <a:r>
              <a:rPr lang="en-US" altLang="en-US" dirty="0" smtClean="0"/>
              <a:t>When computer language not compiled to native code – </a:t>
            </a:r>
            <a:r>
              <a:rPr lang="en-US" altLang="en-US" b="1" dirty="0" smtClean="0">
                <a:solidFill>
                  <a:srgbClr val="3366FF"/>
                </a:solidFill>
              </a:rPr>
              <a:t>Interpretation</a:t>
            </a:r>
          </a:p>
          <a:p>
            <a:r>
              <a:rPr lang="en-US" altLang="en-US" b="1" dirty="0" smtClean="0">
                <a:solidFill>
                  <a:srgbClr val="3366FF"/>
                </a:solidFill>
              </a:rPr>
              <a:t>Virtualization</a:t>
            </a:r>
            <a:r>
              <a:rPr lang="en-US" altLang="en-US" dirty="0" smtClean="0"/>
              <a:t> – OS natively compiled for CPU, running </a:t>
            </a:r>
            <a:r>
              <a:rPr lang="en-US" altLang="en-US" b="1" dirty="0" smtClean="0">
                <a:solidFill>
                  <a:srgbClr val="3366FF"/>
                </a:solidFill>
              </a:rPr>
              <a:t>guest</a:t>
            </a:r>
            <a:r>
              <a:rPr lang="en-US" altLang="en-US" dirty="0" smtClean="0"/>
              <a:t> OSes  also natively compiled </a:t>
            </a:r>
          </a:p>
          <a:p>
            <a:pPr lvl="1"/>
            <a:r>
              <a:rPr lang="en-US" altLang="en-US" dirty="0" smtClean="0"/>
              <a:t>Consider VMware running </a:t>
            </a:r>
            <a:r>
              <a:rPr lang="en-US" altLang="en-US" dirty="0" err="1" smtClean="0"/>
              <a:t>WinXP</a:t>
            </a:r>
            <a:r>
              <a:rPr lang="en-US" altLang="en-US" dirty="0" smtClean="0"/>
              <a:t> guests, each running applications, all on native </a:t>
            </a:r>
            <a:r>
              <a:rPr lang="en-US" altLang="en-US" dirty="0" err="1" smtClean="0"/>
              <a:t>WinXP</a:t>
            </a:r>
            <a:r>
              <a:rPr lang="en-US" altLang="en-US" dirty="0" smtClean="0"/>
              <a:t> </a:t>
            </a:r>
            <a:r>
              <a:rPr lang="en-US" altLang="en-US" b="1" dirty="0" smtClean="0">
                <a:solidFill>
                  <a:srgbClr val="3366FF"/>
                </a:solidFill>
              </a:rPr>
              <a:t>host</a:t>
            </a:r>
            <a:r>
              <a:rPr lang="en-US" altLang="en-US" dirty="0" smtClean="0"/>
              <a:t> OS</a:t>
            </a:r>
          </a:p>
          <a:p>
            <a:pPr lvl="1"/>
            <a:r>
              <a:rPr lang="en-US" altLang="en-US" b="1" dirty="0" smtClean="0">
                <a:solidFill>
                  <a:srgbClr val="3366FF"/>
                </a:solidFill>
              </a:rPr>
              <a:t>VMM</a:t>
            </a:r>
            <a:r>
              <a:rPr lang="en-US" altLang="en-US" dirty="0" smtClean="0"/>
              <a:t> (virtual machine Manager) provides virtualization services</a:t>
            </a:r>
          </a:p>
        </p:txBody>
      </p:sp>
    </p:spTree>
    <p:extLst>
      <p:ext uri="{BB962C8B-B14F-4D97-AF65-F5344CB8AC3E}">
        <p14:creationId xmlns:p14="http://schemas.microsoft.com/office/powerpoint/2010/main" val="8336719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pPr eaLnBrk="1" hangingPunct="1"/>
            <a:r>
              <a:rPr lang="en-US" altLang="en-US" sz="2800"/>
              <a:t>Virtualization (cont.)</a:t>
            </a:r>
          </a:p>
        </p:txBody>
      </p:sp>
      <p:sp>
        <p:nvSpPr>
          <p:cNvPr id="92162" name="Rectangle 3"/>
          <p:cNvSpPr>
            <a:spLocks noGrp="1" noChangeArrowheads="1"/>
          </p:cNvSpPr>
          <p:nvPr>
            <p:ph idx="1"/>
          </p:nvPr>
        </p:nvSpPr>
        <p:spPr/>
        <p:txBody>
          <a:bodyPr/>
          <a:lstStyle/>
          <a:p>
            <a:r>
              <a:rPr lang="en-US" altLang="en-US" smtClean="0"/>
              <a:t>Use cases involve laptops and desktops running multiple OSes for exploration or compatibility</a:t>
            </a:r>
          </a:p>
          <a:p>
            <a:pPr lvl="1"/>
            <a:r>
              <a:rPr lang="en-US" altLang="en-US" smtClean="0"/>
              <a:t>Apple laptop running Mac OS X host, Windows as a guest</a:t>
            </a:r>
          </a:p>
          <a:p>
            <a:pPr lvl="1"/>
            <a:r>
              <a:rPr lang="en-US" altLang="en-US" smtClean="0"/>
              <a:t>Developing apps for multiple OSes without having multiple systems</a:t>
            </a:r>
          </a:p>
          <a:p>
            <a:pPr lvl="1"/>
            <a:r>
              <a:rPr lang="en-US" altLang="en-US" smtClean="0"/>
              <a:t>QA testing applications without having multiple systems</a:t>
            </a:r>
          </a:p>
          <a:p>
            <a:pPr lvl="1"/>
            <a:r>
              <a:rPr lang="en-US" altLang="en-US" smtClean="0"/>
              <a:t>Executing and managing compute environments within data centers</a:t>
            </a:r>
          </a:p>
          <a:p>
            <a:r>
              <a:rPr lang="en-US" altLang="en-US" smtClean="0"/>
              <a:t>VMM can run natively, in which case they are also the host</a:t>
            </a:r>
          </a:p>
          <a:p>
            <a:pPr lvl="1"/>
            <a:r>
              <a:rPr lang="en-US" altLang="en-US" smtClean="0"/>
              <a:t>There is no general purpose host then (VMware ESX and Citrix XenServer)</a:t>
            </a:r>
          </a:p>
          <a:p>
            <a:pPr lvl="2"/>
            <a:endParaRPr lang="en-US" altLang="en-US" smtClean="0"/>
          </a:p>
        </p:txBody>
      </p:sp>
    </p:spTree>
    <p:extLst>
      <p:ext uri="{BB962C8B-B14F-4D97-AF65-F5344CB8AC3E}">
        <p14:creationId xmlns:p14="http://schemas.microsoft.com/office/powerpoint/2010/main" val="24533387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en-US" altLang="en-US" sz="2800"/>
              <a:t>Computing Environments - Virtualization</a:t>
            </a:r>
          </a:p>
        </p:txBody>
      </p:sp>
      <p:sp>
        <p:nvSpPr>
          <p:cNvPr id="2" name="内容占位符 1"/>
          <p:cNvSpPr>
            <a:spLocks noGrp="1"/>
          </p:cNvSpPr>
          <p:nvPr>
            <p:ph idx="1"/>
          </p:nvPr>
        </p:nvSpPr>
        <p:spPr/>
        <p:txBody>
          <a:bodyPr/>
          <a:lstStyle/>
          <a:p>
            <a:endParaRPr lang="zh-CN" altLang="en-US"/>
          </a:p>
        </p:txBody>
      </p:sp>
      <p:pic>
        <p:nvPicPr>
          <p:cNvPr id="94210" name="Picture 1" descr="1_20.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2114" y="1554164"/>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4419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a:solidFill>
                  <a:srgbClr val="7030A0"/>
                </a:solidFill>
              </a:rPr>
              <a:t>1.8 Distributed </a:t>
            </a:r>
            <a:r>
              <a:rPr lang="en-US" altLang="zh-CN" sz="3600" dirty="0" smtClean="0">
                <a:solidFill>
                  <a:srgbClr val="7030A0"/>
                </a:solidFill>
              </a:rPr>
              <a:t>Systems</a:t>
            </a:r>
            <a:br>
              <a:rPr lang="en-US" altLang="zh-CN" sz="3600" dirty="0" smtClean="0">
                <a:solidFill>
                  <a:srgbClr val="7030A0"/>
                </a:solidFill>
              </a:rPr>
            </a:br>
            <a:r>
              <a:rPr lang="en-US" altLang="zh-CN" sz="3600" dirty="0" smtClean="0">
                <a:solidFill>
                  <a:srgbClr val="7030A0"/>
                </a:solidFill>
              </a:rPr>
              <a:t>(</a:t>
            </a:r>
            <a:r>
              <a:rPr lang="zh-CN" altLang="en-US" sz="3600" dirty="0" smtClean="0">
                <a:solidFill>
                  <a:srgbClr val="7030A0"/>
                </a:solidFill>
              </a:rPr>
              <a:t>分布式系统</a:t>
            </a:r>
            <a:r>
              <a:rPr lang="en-US" altLang="zh-CN" sz="3600" dirty="0" smtClean="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a:xfrm>
            <a:off x="1133565" y="3798067"/>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7212334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noChangeArrowheads="1"/>
          </p:cNvSpPr>
          <p:nvPr>
            <p:ph type="title"/>
          </p:nvPr>
        </p:nvSpPr>
        <p:spPr/>
        <p:txBody>
          <a:bodyPr/>
          <a:lstStyle/>
          <a:p>
            <a:r>
              <a:rPr lang="en-US" altLang="en-US" sz="2800" dirty="0"/>
              <a:t>Distributed Systems</a:t>
            </a:r>
          </a:p>
        </p:txBody>
      </p:sp>
      <p:sp>
        <p:nvSpPr>
          <p:cNvPr id="96258" name="Content Placeholder 2"/>
          <p:cNvSpPr>
            <a:spLocks noGrp="1" noChangeArrowheads="1"/>
          </p:cNvSpPr>
          <p:nvPr>
            <p:ph idx="1"/>
          </p:nvPr>
        </p:nvSpPr>
        <p:spPr/>
        <p:txBody>
          <a:bodyPr/>
          <a:lstStyle/>
          <a:p>
            <a:r>
              <a:rPr lang="en-US" altLang="en-US" dirty="0" smtClean="0"/>
              <a:t>Distributed computing</a:t>
            </a:r>
          </a:p>
          <a:p>
            <a:pPr lvl="1"/>
            <a:r>
              <a:rPr lang="en-US" altLang="en-US" dirty="0" smtClean="0"/>
              <a:t>Collection of separate, possibly heterogeneous, systems networked together</a:t>
            </a:r>
          </a:p>
          <a:p>
            <a:pPr lvl="2"/>
            <a:r>
              <a:rPr lang="en-US" altLang="en-US" b="1" dirty="0" smtClean="0">
                <a:solidFill>
                  <a:srgbClr val="3366FF"/>
                </a:solidFill>
              </a:rPr>
              <a:t>Network</a:t>
            </a:r>
            <a:r>
              <a:rPr lang="en-US" altLang="en-US" dirty="0" smtClean="0"/>
              <a:t> is a communications path, </a:t>
            </a:r>
            <a:r>
              <a:rPr lang="en-US" altLang="en-US" b="1" dirty="0" smtClean="0">
                <a:solidFill>
                  <a:srgbClr val="3366FF"/>
                </a:solidFill>
              </a:rPr>
              <a:t>TCP/IP </a:t>
            </a:r>
            <a:r>
              <a:rPr lang="en-US" altLang="en-US" dirty="0" smtClean="0"/>
              <a:t>most common</a:t>
            </a:r>
          </a:p>
          <a:p>
            <a:pPr lvl="3"/>
            <a:r>
              <a:rPr lang="en-US" altLang="en-US" b="1" dirty="0" smtClean="0">
                <a:solidFill>
                  <a:srgbClr val="3366FF"/>
                </a:solidFill>
              </a:rPr>
              <a:t>Local Area Network </a:t>
            </a:r>
            <a:r>
              <a:rPr lang="en-US" altLang="en-US" dirty="0" smtClean="0"/>
              <a:t>(</a:t>
            </a:r>
            <a:r>
              <a:rPr lang="en-US" altLang="en-US" b="1" dirty="0" smtClean="0">
                <a:solidFill>
                  <a:srgbClr val="3366FF"/>
                </a:solidFill>
              </a:rPr>
              <a:t>LAN</a:t>
            </a:r>
            <a:r>
              <a:rPr lang="en-US" altLang="en-US" dirty="0" smtClean="0"/>
              <a:t>)</a:t>
            </a:r>
          </a:p>
          <a:p>
            <a:pPr lvl="3"/>
            <a:r>
              <a:rPr lang="en-US" altLang="en-US" b="1" dirty="0" smtClean="0">
                <a:solidFill>
                  <a:srgbClr val="3366FF"/>
                </a:solidFill>
              </a:rPr>
              <a:t>Wide Area Network </a:t>
            </a:r>
            <a:r>
              <a:rPr lang="en-US" altLang="en-US" dirty="0" smtClean="0"/>
              <a:t>(</a:t>
            </a:r>
            <a:r>
              <a:rPr lang="en-US" altLang="en-US" b="1" dirty="0" smtClean="0">
                <a:solidFill>
                  <a:srgbClr val="3366FF"/>
                </a:solidFill>
              </a:rPr>
              <a:t>WAN</a:t>
            </a:r>
            <a:r>
              <a:rPr lang="en-US" altLang="en-US" dirty="0" smtClean="0"/>
              <a:t>)</a:t>
            </a:r>
          </a:p>
          <a:p>
            <a:pPr lvl="3"/>
            <a:r>
              <a:rPr lang="en-US" altLang="en-US" b="1" dirty="0" smtClean="0">
                <a:solidFill>
                  <a:srgbClr val="3366FF"/>
                </a:solidFill>
              </a:rPr>
              <a:t>Metropolitan Area Network </a:t>
            </a:r>
            <a:r>
              <a:rPr lang="en-US" altLang="en-US" dirty="0" smtClean="0"/>
              <a:t>(</a:t>
            </a:r>
            <a:r>
              <a:rPr lang="en-US" altLang="en-US" b="1" dirty="0" smtClean="0">
                <a:solidFill>
                  <a:srgbClr val="3366FF"/>
                </a:solidFill>
              </a:rPr>
              <a:t>MAN</a:t>
            </a:r>
            <a:r>
              <a:rPr lang="en-US" altLang="en-US" dirty="0" smtClean="0"/>
              <a:t>)</a:t>
            </a:r>
            <a:endParaRPr lang="en-US" altLang="en-US" b="1" dirty="0" smtClean="0">
              <a:solidFill>
                <a:srgbClr val="3366FF"/>
              </a:solidFill>
            </a:endParaRPr>
          </a:p>
          <a:p>
            <a:pPr lvl="3"/>
            <a:r>
              <a:rPr lang="en-US" altLang="en-US" b="1" dirty="0" smtClean="0">
                <a:solidFill>
                  <a:srgbClr val="3366FF"/>
                </a:solidFill>
              </a:rPr>
              <a:t>Personal Area Network </a:t>
            </a:r>
            <a:r>
              <a:rPr lang="en-US" altLang="en-US" dirty="0" smtClean="0"/>
              <a:t>(</a:t>
            </a:r>
            <a:r>
              <a:rPr lang="en-US" altLang="en-US" b="1" dirty="0" smtClean="0">
                <a:solidFill>
                  <a:srgbClr val="3366FF"/>
                </a:solidFill>
              </a:rPr>
              <a:t>PAN</a:t>
            </a:r>
            <a:r>
              <a:rPr lang="en-US" altLang="en-US" dirty="0" smtClean="0"/>
              <a:t>)</a:t>
            </a:r>
          </a:p>
          <a:p>
            <a:pPr lvl="1"/>
            <a:r>
              <a:rPr lang="en-US" altLang="en-US" b="1" dirty="0" smtClean="0">
                <a:solidFill>
                  <a:srgbClr val="3366FF"/>
                </a:solidFill>
              </a:rPr>
              <a:t>Network Operating System </a:t>
            </a:r>
            <a:r>
              <a:rPr lang="en-US" altLang="en-US" dirty="0" smtClean="0"/>
              <a:t>provides features between systems across network</a:t>
            </a:r>
          </a:p>
          <a:p>
            <a:pPr lvl="2"/>
            <a:r>
              <a:rPr lang="en-US" altLang="en-US" dirty="0" smtClean="0"/>
              <a:t>Communication scheme allows systems to exchange messages</a:t>
            </a:r>
          </a:p>
          <a:p>
            <a:pPr lvl="2"/>
            <a:r>
              <a:rPr lang="en-US" altLang="en-US" dirty="0" smtClean="0"/>
              <a:t>Illusion of a single system</a:t>
            </a:r>
          </a:p>
        </p:txBody>
      </p:sp>
    </p:spTree>
    <p:extLst>
      <p:ext uri="{BB962C8B-B14F-4D97-AF65-F5344CB8AC3E}">
        <p14:creationId xmlns:p14="http://schemas.microsoft.com/office/powerpoint/2010/main" val="19305039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3599" y="2843348"/>
            <a:ext cx="10363200" cy="1362075"/>
          </a:xfrm>
        </p:spPr>
        <p:txBody>
          <a:bodyPr/>
          <a:lstStyle/>
          <a:p>
            <a:pPr algn="ctr"/>
            <a:r>
              <a:rPr lang="en-US" altLang="zh-CN" sz="3600" dirty="0" smtClean="0">
                <a:solidFill>
                  <a:srgbClr val="7030A0"/>
                </a:solidFill>
              </a:rPr>
              <a:t>1.9 Kernel </a:t>
            </a:r>
            <a:r>
              <a:rPr lang="en-US" altLang="zh-CN" sz="3600" dirty="0">
                <a:solidFill>
                  <a:srgbClr val="7030A0"/>
                </a:solidFill>
              </a:rPr>
              <a:t>Data Structures</a:t>
            </a:r>
            <a:r>
              <a:rPr lang="en-US" altLang="zh-CN" sz="3600" dirty="0" smtClean="0">
                <a:solidFill>
                  <a:srgbClr val="7030A0"/>
                </a:solidFill>
              </a:rPr>
              <a:t/>
            </a:r>
            <a:br>
              <a:rPr lang="en-US" altLang="zh-CN" sz="3600" dirty="0" smtClean="0">
                <a:solidFill>
                  <a:srgbClr val="7030A0"/>
                </a:solidFill>
              </a:rPr>
            </a:br>
            <a:r>
              <a:rPr lang="en-US" altLang="zh-CN" sz="3600" dirty="0" smtClean="0">
                <a:solidFill>
                  <a:srgbClr val="7030A0"/>
                </a:solidFill>
              </a:rPr>
              <a:t>(</a:t>
            </a:r>
            <a:r>
              <a:rPr lang="zh-CN" altLang="en-US" sz="3600" dirty="0" smtClean="0">
                <a:solidFill>
                  <a:srgbClr val="7030A0"/>
                </a:solidFill>
              </a:rPr>
              <a:t>内核数据结构</a:t>
            </a:r>
            <a:r>
              <a:rPr lang="en-US" altLang="zh-CN" sz="3600" dirty="0" smtClean="0">
                <a:solidFill>
                  <a:srgbClr val="7030A0"/>
                </a:solidFill>
              </a:rPr>
              <a:t>)</a:t>
            </a:r>
            <a:endParaRPr lang="zh-CN" altLang="en-US" sz="3600" dirty="0">
              <a:solidFill>
                <a:srgbClr val="7030A0"/>
              </a:solidFill>
            </a:endParaRPr>
          </a:p>
        </p:txBody>
      </p:sp>
      <p:sp>
        <p:nvSpPr>
          <p:cNvPr id="2" name="文本占位符 1"/>
          <p:cNvSpPr>
            <a:spLocks noGrp="1"/>
          </p:cNvSpPr>
          <p:nvPr>
            <p:ph type="body" idx="1"/>
          </p:nvPr>
        </p:nvSpPr>
        <p:spPr>
          <a:xfrm>
            <a:off x="1133565" y="3798067"/>
            <a:ext cx="10363200" cy="1500187"/>
          </a:xfrm>
        </p:spPr>
        <p:txBody>
          <a:bodyPr/>
          <a:lstStyle/>
          <a:p>
            <a:endParaRPr lang="zh-CN" altLang="en-US" sz="1800" b="1" cap="all" dirty="0">
              <a:solidFill>
                <a:srgbClr val="7030A0"/>
              </a:solidFill>
              <a:latin typeface="+mn-lt"/>
              <a:ea typeface="宋体" pitchFamily="2" charset="-122"/>
              <a:cs typeface="宋体" pitchFamily="2" charset="-122"/>
            </a:endParaRPr>
          </a:p>
        </p:txBody>
      </p:sp>
    </p:spTree>
    <p:extLst>
      <p:ext uri="{BB962C8B-B14F-4D97-AF65-F5344CB8AC3E}">
        <p14:creationId xmlns:p14="http://schemas.microsoft.com/office/powerpoint/2010/main" val="3563590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noChangeArrowheads="1"/>
          </p:cNvSpPr>
          <p:nvPr>
            <p:ph type="title"/>
          </p:nvPr>
        </p:nvSpPr>
        <p:spPr/>
        <p:txBody>
          <a:bodyPr/>
          <a:lstStyle/>
          <a:p>
            <a:r>
              <a:rPr lang="en-US" altLang="en-US" smtClean="0"/>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defRPr/>
            </a:pPr>
            <a:endParaRPr lang="en-US" dirty="0">
              <a:ea typeface="ＭＳ Ｐゴシック" charset="-128"/>
            </a:endParaRPr>
          </a:p>
          <a:p>
            <a:pPr>
              <a:defRPr/>
            </a:pPr>
            <a:endParaRPr lang="en-US" dirty="0">
              <a:ea typeface="ＭＳ Ｐゴシック" charset="-128"/>
            </a:endParaRPr>
          </a:p>
          <a:p>
            <a:pPr>
              <a:defRPr/>
            </a:pPr>
            <a:r>
              <a:rPr lang="en-US" b="1" i="1" dirty="0" smtClean="0">
                <a:ea typeface="ＭＳ Ｐゴシック" charset="-128"/>
              </a:rPr>
              <a:t>Doubly </a:t>
            </a:r>
            <a:r>
              <a:rPr lang="en-US" b="1" i="1" dirty="0">
                <a:ea typeface="ＭＳ Ｐゴシック" charset="-128"/>
              </a:rPr>
              <a:t>linked list</a:t>
            </a:r>
          </a:p>
          <a:p>
            <a:pPr>
              <a:defRPr/>
            </a:pPr>
            <a:endParaRPr lang="en-US" dirty="0">
              <a:ea typeface="ＭＳ Ｐゴシック" charset="-128"/>
            </a:endParaRPr>
          </a:p>
          <a:p>
            <a:pPr>
              <a:defRPr/>
            </a:pPr>
            <a:endParaRPr lang="en-US" dirty="0">
              <a:ea typeface="ＭＳ Ｐゴシック" charset="-128"/>
            </a:endParaRPr>
          </a:p>
          <a:p>
            <a:pPr>
              <a:defRPr/>
            </a:pPr>
            <a:r>
              <a:rPr lang="en-US" b="1" i="1" dirty="0">
                <a:ea typeface="ＭＳ Ｐゴシック" charset="-128"/>
              </a:rPr>
              <a:t>Circular linked list</a:t>
            </a:r>
          </a:p>
          <a:p>
            <a:pPr>
              <a:defRPr/>
            </a:pPr>
            <a:endParaRPr lang="en-US" dirty="0">
              <a:ea typeface="ＭＳ Ｐゴシック" charset="-128"/>
            </a:endParaRPr>
          </a:p>
        </p:txBody>
      </p:sp>
      <p:pic>
        <p:nvPicPr>
          <p:cNvPr id="97283" name="Picture 3" descr="1_13.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6717" y="2335215"/>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4" descr="1_1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6716" y="3761446"/>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5" descr="1_15.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0866" y="5300285"/>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6258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noChangeArrowheads="1"/>
          </p:cNvSpPr>
          <p:nvPr>
            <p:ph type="title"/>
          </p:nvPr>
        </p:nvSpPr>
        <p:spPr/>
        <p:txBody>
          <a:bodyPr/>
          <a:lstStyle/>
          <a:p>
            <a:r>
              <a:rPr lang="en-US" altLang="en-US" smtClean="0"/>
              <a:t>Kernel Data Structures</a:t>
            </a:r>
          </a:p>
        </p:txBody>
      </p:sp>
      <p:sp>
        <p:nvSpPr>
          <p:cNvPr id="98306" name="Content Placeholder 2"/>
          <p:cNvSpPr>
            <a:spLocks noGrp="1" noChangeArrowheads="1"/>
          </p:cNvSpPr>
          <p:nvPr>
            <p:ph idx="1"/>
          </p:nvPr>
        </p:nvSpPr>
        <p:spPr/>
        <p:txBody>
          <a:bodyPr/>
          <a:lstStyle/>
          <a:p>
            <a:r>
              <a:rPr lang="en-US" altLang="en-US" b="1" dirty="0">
                <a:solidFill>
                  <a:srgbClr val="3366FF"/>
                </a:solidFill>
              </a:rPr>
              <a:t>Binary search tree</a:t>
            </a:r>
            <a:r>
              <a:rPr lang="en-US" altLang="en-US" dirty="0"/>
              <a:t/>
            </a:r>
            <a:br>
              <a:rPr lang="en-US" altLang="en-US" dirty="0"/>
            </a:br>
            <a:r>
              <a:rPr lang="en-US" altLang="en-US" dirty="0"/>
              <a:t>left &lt;= right</a:t>
            </a:r>
          </a:p>
          <a:p>
            <a:pPr lvl="1"/>
            <a:r>
              <a:rPr lang="en-US" altLang="en-US" dirty="0"/>
              <a:t>Search performance is </a:t>
            </a:r>
            <a:r>
              <a:rPr lang="en-US" altLang="en-US" i="1" dirty="0"/>
              <a:t>O(n)</a:t>
            </a:r>
          </a:p>
          <a:p>
            <a:pPr lvl="1"/>
            <a:r>
              <a:rPr lang="en-US" altLang="en-US" b="1" dirty="0">
                <a:solidFill>
                  <a:srgbClr val="3366FF"/>
                </a:solidFill>
              </a:rPr>
              <a:t>Balanced binary search tree </a:t>
            </a:r>
            <a:r>
              <a:rPr lang="en-US" altLang="en-US" dirty="0"/>
              <a:t>is </a:t>
            </a:r>
            <a:r>
              <a:rPr lang="en-US" altLang="en-US" i="1" dirty="0"/>
              <a:t>O(</a:t>
            </a:r>
            <a:r>
              <a:rPr lang="en-US" altLang="en-US" i="1" dirty="0" err="1"/>
              <a:t>lg</a:t>
            </a:r>
            <a:r>
              <a:rPr lang="en-US" altLang="en-US" i="1" dirty="0"/>
              <a:t> n)</a:t>
            </a:r>
          </a:p>
          <a:p>
            <a:endParaRPr lang="en-US" altLang="en-US" sz="3200" dirty="0" smtClean="0"/>
          </a:p>
          <a:p>
            <a:endParaRPr lang="en-US" altLang="en-US" sz="3200" dirty="0" smtClean="0"/>
          </a:p>
          <a:p>
            <a:endParaRPr lang="en-US" altLang="en-US" sz="3200" dirty="0" smtClean="0"/>
          </a:p>
          <a:p>
            <a:pPr>
              <a:buFont typeface="Monotype Sorts" pitchFamily="-84" charset="2"/>
              <a:buNone/>
            </a:pPr>
            <a:endParaRPr lang="en-US" altLang="en-US" sz="3200" dirty="0" smtClean="0"/>
          </a:p>
          <a:p>
            <a:endParaRPr lang="en-US" altLang="en-US" sz="3200" dirty="0" smtClean="0"/>
          </a:p>
        </p:txBody>
      </p:sp>
      <p:pic>
        <p:nvPicPr>
          <p:cNvPr id="98307" name="Picture 1" descr="1_16.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8132" y="3398192"/>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1130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noChangeArrowheads="1"/>
          </p:cNvSpPr>
          <p:nvPr>
            <p:ph type="title"/>
          </p:nvPr>
        </p:nvSpPr>
        <p:spPr/>
        <p:txBody>
          <a:bodyPr/>
          <a:lstStyle/>
          <a:p>
            <a:r>
              <a:rPr lang="en-US" altLang="en-US" smtClean="0"/>
              <a:t>Kernel Data Structures</a:t>
            </a:r>
          </a:p>
        </p:txBody>
      </p:sp>
      <p:sp>
        <p:nvSpPr>
          <p:cNvPr id="99330" name="Content Placeholder 2"/>
          <p:cNvSpPr>
            <a:spLocks noGrp="1" noChangeArrowheads="1"/>
          </p:cNvSpPr>
          <p:nvPr>
            <p:ph idx="1"/>
          </p:nvPr>
        </p:nvSpPr>
        <p:spPr/>
        <p:txBody>
          <a:bodyPr/>
          <a:lstStyle/>
          <a:p>
            <a:r>
              <a:rPr lang="en-US" altLang="en-US" b="1" dirty="0">
                <a:solidFill>
                  <a:srgbClr val="3366FF"/>
                </a:solidFill>
              </a:rPr>
              <a:t>Hash function </a:t>
            </a:r>
            <a:r>
              <a:rPr lang="en-US" altLang="en-US" dirty="0"/>
              <a:t>can create a</a:t>
            </a:r>
            <a:r>
              <a:rPr lang="en-US" altLang="en-US" b="1" dirty="0">
                <a:solidFill>
                  <a:srgbClr val="3366FF"/>
                </a:solidFill>
              </a:rPr>
              <a:t> hash map</a:t>
            </a:r>
          </a:p>
          <a:p>
            <a:endParaRPr lang="en-US" altLang="en-US" b="1" i="1" dirty="0">
              <a:solidFill>
                <a:srgbClr val="3366FF"/>
              </a:solidFill>
            </a:endParaRPr>
          </a:p>
          <a:p>
            <a:endParaRPr lang="en-US" altLang="en-US" b="1" i="1" dirty="0">
              <a:solidFill>
                <a:srgbClr val="3366FF"/>
              </a:solidFill>
            </a:endParaRPr>
          </a:p>
          <a:p>
            <a:endParaRPr lang="en-US" altLang="en-US" b="1" i="1" dirty="0">
              <a:solidFill>
                <a:srgbClr val="3366FF"/>
              </a:solidFill>
            </a:endParaRPr>
          </a:p>
          <a:p>
            <a:endParaRPr lang="en-US" altLang="en-US" b="1" i="1" dirty="0">
              <a:solidFill>
                <a:srgbClr val="3366FF"/>
              </a:solidFill>
            </a:endParaRPr>
          </a:p>
          <a:p>
            <a:endParaRPr lang="en-US" altLang="en-US" b="1" i="1" dirty="0">
              <a:solidFill>
                <a:srgbClr val="3366FF"/>
              </a:solidFill>
            </a:endParaRPr>
          </a:p>
          <a:p>
            <a:r>
              <a:rPr lang="en-US" altLang="en-US" b="1" dirty="0" smtClean="0">
                <a:solidFill>
                  <a:srgbClr val="3366FF"/>
                </a:solidFill>
              </a:rPr>
              <a:t>Bitmap</a:t>
            </a:r>
            <a:r>
              <a:rPr lang="en-US" altLang="en-US" dirty="0" smtClean="0"/>
              <a:t> </a:t>
            </a:r>
            <a:r>
              <a:rPr lang="en-US" altLang="en-US" dirty="0"/>
              <a:t>– string of </a:t>
            </a:r>
            <a:r>
              <a:rPr lang="en-US" altLang="en-US" i="1" dirty="0"/>
              <a:t>n</a:t>
            </a:r>
            <a:r>
              <a:rPr lang="en-US" altLang="en-US" dirty="0"/>
              <a:t> binary digits representing the status of </a:t>
            </a:r>
            <a:r>
              <a:rPr lang="en-US" altLang="en-US" i="1" dirty="0"/>
              <a:t>n</a:t>
            </a:r>
            <a:r>
              <a:rPr lang="en-US" altLang="en-US" dirty="0"/>
              <a:t> items</a:t>
            </a:r>
          </a:p>
          <a:p>
            <a:r>
              <a:rPr lang="en-US" altLang="en-US" dirty="0"/>
              <a:t>Linux data structures defined in </a:t>
            </a:r>
            <a:r>
              <a:rPr lang="en-US" altLang="en-US" b="1" i="1" dirty="0"/>
              <a:t>include</a:t>
            </a:r>
            <a:r>
              <a:rPr lang="en-US" altLang="en-US" dirty="0"/>
              <a:t> files </a:t>
            </a:r>
            <a:r>
              <a:rPr lang="en-US" altLang="en-US" dirty="0">
                <a:latin typeface="Courier New" panose="02070309020205020404" pitchFamily="49" charset="0"/>
                <a:cs typeface="Courier New" panose="02070309020205020404" pitchFamily="49" charset="0"/>
              </a:rPr>
              <a:t>&lt;</a:t>
            </a:r>
            <a:r>
              <a:rPr lang="en-US" altLang="en-US" dirty="0" err="1">
                <a:latin typeface="Courier New" panose="02070309020205020404" pitchFamily="49" charset="0"/>
                <a:cs typeface="Courier New" panose="02070309020205020404" pitchFamily="49" charset="0"/>
              </a:rPr>
              <a:t>linux</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list.h</a:t>
            </a:r>
            <a:r>
              <a:rPr lang="en-US" altLang="en-US" dirty="0">
                <a:latin typeface="Courier New" panose="02070309020205020404" pitchFamily="49" charset="0"/>
                <a:cs typeface="Courier New" panose="02070309020205020404" pitchFamily="49" charset="0"/>
              </a:rPr>
              <a:t>&gt;, &lt;</a:t>
            </a:r>
            <a:r>
              <a:rPr lang="en-US" altLang="en-US" dirty="0" err="1">
                <a:latin typeface="Courier New" panose="02070309020205020404" pitchFamily="49" charset="0"/>
                <a:cs typeface="Courier New" panose="02070309020205020404" pitchFamily="49" charset="0"/>
              </a:rPr>
              <a:t>linux</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kfifo.h</a:t>
            </a:r>
            <a:r>
              <a:rPr lang="en-US" altLang="en-US" dirty="0">
                <a:latin typeface="Courier New" panose="02070309020205020404" pitchFamily="49" charset="0"/>
                <a:cs typeface="Courier New" panose="02070309020205020404" pitchFamily="49" charset="0"/>
              </a:rPr>
              <a:t>&gt;, &lt;</a:t>
            </a:r>
            <a:r>
              <a:rPr lang="en-US" altLang="en-US" dirty="0" err="1">
                <a:latin typeface="Courier New" panose="02070309020205020404" pitchFamily="49" charset="0"/>
                <a:cs typeface="Courier New" panose="02070309020205020404" pitchFamily="49" charset="0"/>
              </a:rPr>
              <a:t>linux</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rbtree.h</a:t>
            </a:r>
            <a:r>
              <a:rPr lang="en-US" altLang="en-US" dirty="0">
                <a:latin typeface="Courier New" panose="02070309020205020404" pitchFamily="49" charset="0"/>
                <a:cs typeface="Courier New" panose="02070309020205020404" pitchFamily="49" charset="0"/>
              </a:rPr>
              <a:t>&gt;</a:t>
            </a:r>
          </a:p>
          <a:p>
            <a:endParaRPr lang="en-US" altLang="en-US" sz="3200" dirty="0" smtClean="0"/>
          </a:p>
        </p:txBody>
      </p:sp>
      <p:pic>
        <p:nvPicPr>
          <p:cNvPr id="99331" name="Picture 3" descr="1_17.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8251" y="1879224"/>
            <a:ext cx="5920351" cy="225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1677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16589" y="920451"/>
            <a:ext cx="10363200" cy="659269"/>
          </a:xfrm>
        </p:spPr>
        <p:txBody>
          <a:bodyPr/>
          <a:lstStyle/>
          <a:p>
            <a:pPr algn="ctr"/>
            <a:r>
              <a:rPr lang="en-US" altLang="zh-CN" sz="3200" dirty="0">
                <a:solidFill>
                  <a:srgbClr val="7030A0"/>
                </a:solidFill>
              </a:rPr>
              <a:t>1.10 Computing </a:t>
            </a:r>
            <a:r>
              <a:rPr lang="en-US" altLang="zh-CN" sz="3200" dirty="0" smtClean="0">
                <a:solidFill>
                  <a:srgbClr val="7030A0"/>
                </a:solidFill>
              </a:rPr>
              <a:t>Environments(</a:t>
            </a:r>
            <a:r>
              <a:rPr lang="zh-CN" altLang="en-US" sz="3200" dirty="0" smtClean="0">
                <a:solidFill>
                  <a:srgbClr val="7030A0"/>
                </a:solidFill>
              </a:rPr>
              <a:t>计算环境</a:t>
            </a:r>
            <a:r>
              <a:rPr lang="en-US" altLang="zh-CN" sz="3200" dirty="0" smtClean="0">
                <a:solidFill>
                  <a:srgbClr val="7030A0"/>
                </a:solidFill>
              </a:rPr>
              <a:t>)</a:t>
            </a:r>
            <a:endParaRPr lang="zh-CN" altLang="en-US" sz="3200" dirty="0">
              <a:solidFill>
                <a:srgbClr val="7030A0"/>
              </a:solidFill>
            </a:endParaRPr>
          </a:p>
        </p:txBody>
      </p:sp>
      <p:sp>
        <p:nvSpPr>
          <p:cNvPr id="3" name="文本占位符 2"/>
          <p:cNvSpPr>
            <a:spLocks noGrp="1"/>
          </p:cNvSpPr>
          <p:nvPr>
            <p:ph type="body" idx="1"/>
          </p:nvPr>
        </p:nvSpPr>
        <p:spPr>
          <a:xfrm>
            <a:off x="752368" y="1997067"/>
            <a:ext cx="10691642" cy="3848963"/>
          </a:xfrm>
        </p:spPr>
        <p:txBody>
          <a:bodyPr/>
          <a:lstStyle/>
          <a:p>
            <a:pPr marL="342900" indent="-342900">
              <a:buFont typeface="Wingdings" panose="05000000000000000000" pitchFamily="2" charset="2"/>
              <a:buChar char="n"/>
            </a:pPr>
            <a:r>
              <a:rPr lang="en-US" altLang="zh-CN" sz="2400" dirty="0">
                <a:latin typeface="Helvetica" pitchFamily="34" charset="0"/>
                <a:cs typeface="Helvetica" pitchFamily="34" charset="0"/>
              </a:rPr>
              <a:t>Traditional</a:t>
            </a:r>
            <a:r>
              <a:rPr lang="zh-CN" altLang="en-US" sz="2400" dirty="0">
                <a:latin typeface="Helvetica" pitchFamily="34" charset="0"/>
                <a:cs typeface="Helvetica" pitchFamily="34" charset="0"/>
              </a:rPr>
              <a:t>（传统计算）</a:t>
            </a:r>
            <a:endParaRPr lang="en-US" altLang="zh-CN" sz="2400" dirty="0">
              <a:latin typeface="Helvetica" pitchFamily="34" charset="0"/>
              <a:cs typeface="Helvetica" pitchFamily="34" charset="0"/>
            </a:endParaRPr>
          </a:p>
          <a:p>
            <a:pPr marL="342900" indent="-342900">
              <a:buFont typeface="Wingdings" panose="05000000000000000000" pitchFamily="2" charset="2"/>
              <a:buChar char="n"/>
            </a:pPr>
            <a:r>
              <a:rPr lang="en-US" altLang="zh-CN" sz="2400" dirty="0">
                <a:latin typeface="Helvetica" pitchFamily="34" charset="0"/>
                <a:cs typeface="Helvetica" pitchFamily="34" charset="0"/>
              </a:rPr>
              <a:t>Mobile       </a:t>
            </a:r>
            <a:r>
              <a:rPr lang="zh-CN" altLang="en-US" sz="2400" dirty="0">
                <a:latin typeface="Helvetica" pitchFamily="34" charset="0"/>
                <a:cs typeface="Helvetica" pitchFamily="34" charset="0"/>
              </a:rPr>
              <a:t>（移动计算</a:t>
            </a:r>
            <a:r>
              <a:rPr lang="zh-CN" altLang="en-US" sz="2400" dirty="0" smtClean="0">
                <a:latin typeface="Helvetica" pitchFamily="34" charset="0"/>
                <a:cs typeface="Helvetica" pitchFamily="34" charset="0"/>
              </a:rPr>
              <a:t>）</a:t>
            </a:r>
            <a:endParaRPr lang="en-US" altLang="zh-CN" sz="2400" dirty="0" smtClean="0">
              <a:latin typeface="Helvetica" pitchFamily="34" charset="0"/>
              <a:cs typeface="Helvetica" pitchFamily="34" charset="0"/>
            </a:endParaRPr>
          </a:p>
          <a:p>
            <a:pPr marL="342900" indent="-342900">
              <a:buFont typeface="Wingdings" panose="05000000000000000000" pitchFamily="2" charset="2"/>
              <a:buChar char="n"/>
            </a:pPr>
            <a:r>
              <a:rPr lang="en-US" altLang="zh-CN" sz="2400" dirty="0" smtClean="0">
                <a:latin typeface="Helvetica" pitchFamily="34" charset="0"/>
                <a:cs typeface="Helvetica" pitchFamily="34" charset="0"/>
              </a:rPr>
              <a:t>Client-Server</a:t>
            </a:r>
            <a:r>
              <a:rPr lang="zh-CN" altLang="en-US" sz="2400" dirty="0">
                <a:latin typeface="Helvetica" pitchFamily="34" charset="0"/>
                <a:cs typeface="Helvetica" pitchFamily="34" charset="0"/>
              </a:rPr>
              <a:t>（客户机</a:t>
            </a:r>
            <a:r>
              <a:rPr lang="en-US" altLang="zh-CN" sz="2400" dirty="0">
                <a:latin typeface="Helvetica" pitchFamily="34" charset="0"/>
                <a:cs typeface="Helvetica" pitchFamily="34" charset="0"/>
              </a:rPr>
              <a:t>-</a:t>
            </a:r>
            <a:r>
              <a:rPr lang="zh-CN" altLang="en-US" sz="2400" dirty="0">
                <a:latin typeface="Helvetica" pitchFamily="34" charset="0"/>
                <a:cs typeface="Helvetica" pitchFamily="34" charset="0"/>
              </a:rPr>
              <a:t>服务器计算）</a:t>
            </a:r>
            <a:endParaRPr lang="en-US" altLang="zh-CN" sz="2400" dirty="0">
              <a:latin typeface="Helvetica" pitchFamily="34" charset="0"/>
              <a:cs typeface="Helvetica" pitchFamily="34" charset="0"/>
            </a:endParaRPr>
          </a:p>
          <a:p>
            <a:pPr marL="342900" indent="-342900">
              <a:buFont typeface="Wingdings" panose="05000000000000000000" pitchFamily="2" charset="2"/>
              <a:buChar char="n"/>
            </a:pPr>
            <a:r>
              <a:rPr lang="en-US" altLang="zh-CN" sz="2400" dirty="0">
                <a:latin typeface="Helvetica" pitchFamily="34" charset="0"/>
                <a:cs typeface="Helvetica" pitchFamily="34" charset="0"/>
              </a:rPr>
              <a:t>Peer-to-Peer</a:t>
            </a:r>
            <a:r>
              <a:rPr lang="zh-CN" altLang="en-US" sz="2400" dirty="0">
                <a:latin typeface="Helvetica" pitchFamily="34" charset="0"/>
                <a:cs typeface="Helvetica" pitchFamily="34" charset="0"/>
              </a:rPr>
              <a:t>（点对点计算）</a:t>
            </a:r>
            <a:endParaRPr lang="en-US" altLang="zh-CN" sz="2400" dirty="0">
              <a:latin typeface="Helvetica" pitchFamily="34" charset="0"/>
              <a:cs typeface="Helvetica" pitchFamily="34" charset="0"/>
            </a:endParaRPr>
          </a:p>
          <a:p>
            <a:pPr marL="342900" indent="-342900">
              <a:buFont typeface="Wingdings" panose="05000000000000000000" pitchFamily="2" charset="2"/>
              <a:buChar char="n"/>
            </a:pPr>
            <a:r>
              <a:rPr lang="en-US" altLang="zh-CN" sz="2400" dirty="0">
                <a:latin typeface="Helvetica" pitchFamily="34" charset="0"/>
                <a:cs typeface="Helvetica" pitchFamily="34" charset="0"/>
              </a:rPr>
              <a:t>Virtualization</a:t>
            </a:r>
            <a:r>
              <a:rPr lang="zh-CN" altLang="en-US" sz="2400" dirty="0">
                <a:latin typeface="Helvetica" pitchFamily="34" charset="0"/>
                <a:cs typeface="Helvetica" pitchFamily="34" charset="0"/>
              </a:rPr>
              <a:t>（虚拟化计算）</a:t>
            </a:r>
            <a:endParaRPr lang="en-US" altLang="zh-CN" sz="2400" dirty="0">
              <a:latin typeface="Helvetica" pitchFamily="34" charset="0"/>
              <a:cs typeface="Helvetica" pitchFamily="34" charset="0"/>
            </a:endParaRPr>
          </a:p>
          <a:p>
            <a:pPr marL="342900" indent="-342900">
              <a:buFont typeface="Wingdings" panose="05000000000000000000" pitchFamily="2" charset="2"/>
              <a:buChar char="n"/>
            </a:pPr>
            <a:r>
              <a:rPr lang="en-US" altLang="zh-CN" sz="2400" dirty="0">
                <a:solidFill>
                  <a:srgbClr val="0000CC"/>
                </a:solidFill>
                <a:latin typeface="Helvetica" pitchFamily="34" charset="0"/>
                <a:cs typeface="Helvetica" pitchFamily="34" charset="0"/>
              </a:rPr>
              <a:t>Cloud Computing</a:t>
            </a:r>
            <a:r>
              <a:rPr lang="zh-CN" altLang="en-US" sz="2400" dirty="0">
                <a:solidFill>
                  <a:srgbClr val="0000CC"/>
                </a:solidFill>
                <a:latin typeface="Helvetica" pitchFamily="34" charset="0"/>
                <a:cs typeface="Helvetica" pitchFamily="34" charset="0"/>
              </a:rPr>
              <a:t>（云计算）</a:t>
            </a:r>
            <a:endParaRPr lang="en-US" altLang="zh-CN" sz="2400" dirty="0">
              <a:solidFill>
                <a:srgbClr val="0000CC"/>
              </a:solidFill>
              <a:latin typeface="Helvetica" pitchFamily="34" charset="0"/>
              <a:cs typeface="Helvetica" pitchFamily="34" charset="0"/>
            </a:endParaRPr>
          </a:p>
          <a:p>
            <a:pPr marL="342900" indent="-342900">
              <a:buFont typeface="Wingdings" panose="05000000000000000000" pitchFamily="2" charset="2"/>
              <a:buChar char="n"/>
            </a:pPr>
            <a:r>
              <a:rPr lang="en-US" altLang="en-US" sz="2400" dirty="0"/>
              <a:t>Real-Time Embedded Systems(</a:t>
            </a:r>
            <a:r>
              <a:rPr lang="zh-CN" altLang="en-US" sz="2400" dirty="0"/>
              <a:t>实时嵌入式系统</a:t>
            </a:r>
            <a:r>
              <a:rPr lang="en-US" altLang="en-US" sz="2400" dirty="0" smtClean="0"/>
              <a:t>)</a:t>
            </a:r>
          </a:p>
          <a:p>
            <a:pPr marL="342900" indent="-342900">
              <a:buFont typeface="Wingdings" panose="05000000000000000000" pitchFamily="2" charset="2"/>
              <a:buChar char="n"/>
            </a:pPr>
            <a:r>
              <a:rPr lang="zh-CN" altLang="en-US" sz="2400" dirty="0" smtClean="0">
                <a:solidFill>
                  <a:srgbClr val="0000CC"/>
                </a:solidFill>
                <a:latin typeface="Helvetica" pitchFamily="34" charset="0"/>
                <a:cs typeface="Helvetica" pitchFamily="34" charset="0"/>
              </a:rPr>
              <a:t>国内操作系统现状</a:t>
            </a:r>
            <a:endParaRPr lang="en-US" altLang="zh-CN" sz="2400" dirty="0">
              <a:solidFill>
                <a:srgbClr val="0000CC"/>
              </a:solidFill>
              <a:latin typeface="Helvetica" pitchFamily="34" charset="0"/>
              <a:cs typeface="Helvetica" pitchFamily="34" charset="0"/>
            </a:endParaRPr>
          </a:p>
        </p:txBody>
      </p:sp>
    </p:spTree>
    <p:extLst>
      <p:ext uri="{BB962C8B-B14F-4D97-AF65-F5344CB8AC3E}">
        <p14:creationId xmlns:p14="http://schemas.microsoft.com/office/powerpoint/2010/main" val="3031629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mtClean="0">
                <a:solidFill>
                  <a:srgbClr val="FF3300"/>
                </a:solidFill>
              </a:rPr>
              <a:t>Chapter 1: Introduction</a:t>
            </a:r>
          </a:p>
        </p:txBody>
      </p:sp>
      <p:sp>
        <p:nvSpPr>
          <p:cNvPr id="5123" name="Rectangle 3"/>
          <p:cNvSpPr>
            <a:spLocks noGrp="1" noChangeArrowheads="1"/>
          </p:cNvSpPr>
          <p:nvPr>
            <p:ph idx="1"/>
          </p:nvPr>
        </p:nvSpPr>
        <p:spPr>
          <a:xfrm>
            <a:off x="1371600" y="1246741"/>
            <a:ext cx="10210800" cy="4530725"/>
          </a:xfrm>
        </p:spPr>
        <p:txBody>
          <a:bodyPr/>
          <a:lstStyle/>
          <a:p>
            <a:pPr marL="0" indent="0" eaLnBrk="1" hangingPunct="1">
              <a:buNone/>
            </a:pPr>
            <a:r>
              <a:rPr lang="en-US" altLang="zh-CN" sz="1800" dirty="0">
                <a:latin typeface="Arial" pitchFamily="34" charset="0"/>
                <a:ea typeface="宋体" pitchFamily="2" charset="-122"/>
              </a:rPr>
              <a:t>1.1 What Operating Systems Do </a:t>
            </a:r>
          </a:p>
          <a:p>
            <a:pPr marL="0" indent="0" eaLnBrk="1" hangingPunct="1">
              <a:buNone/>
            </a:pPr>
            <a:r>
              <a:rPr lang="en-US" altLang="zh-CN" sz="1800" dirty="0">
                <a:latin typeface="Arial" pitchFamily="34" charset="0"/>
                <a:ea typeface="宋体" pitchFamily="2" charset="-122"/>
              </a:rPr>
              <a:t>1.2 Computer-System Organization </a:t>
            </a:r>
          </a:p>
          <a:p>
            <a:pPr marL="0" indent="0" eaLnBrk="1" hangingPunct="1">
              <a:buNone/>
            </a:pPr>
            <a:r>
              <a:rPr lang="en-US" altLang="zh-CN" sz="1800" dirty="0">
                <a:latin typeface="Arial" pitchFamily="34" charset="0"/>
                <a:ea typeface="宋体" pitchFamily="2" charset="-122"/>
              </a:rPr>
              <a:t>1.3 Computer-System Architecture </a:t>
            </a:r>
          </a:p>
          <a:p>
            <a:pPr marL="0" indent="0" eaLnBrk="1" hangingPunct="1">
              <a:buNone/>
            </a:pPr>
            <a:r>
              <a:rPr lang="en-US" altLang="zh-CN" sz="1800" dirty="0">
                <a:latin typeface="Arial" pitchFamily="34" charset="0"/>
                <a:ea typeface="宋体" pitchFamily="2" charset="-122"/>
              </a:rPr>
              <a:t>1.4 Operating-System Operations </a:t>
            </a:r>
          </a:p>
          <a:p>
            <a:pPr marL="0" indent="0" eaLnBrk="1" hangingPunct="1">
              <a:buNone/>
            </a:pPr>
            <a:r>
              <a:rPr lang="en-US" altLang="zh-CN" sz="1800" dirty="0">
                <a:latin typeface="Arial" pitchFamily="34" charset="0"/>
                <a:ea typeface="宋体" pitchFamily="2" charset="-122"/>
              </a:rPr>
              <a:t>1.5 Resource Management </a:t>
            </a:r>
          </a:p>
          <a:p>
            <a:pPr marL="0" indent="0" eaLnBrk="1" hangingPunct="1">
              <a:buNone/>
            </a:pPr>
            <a:r>
              <a:rPr lang="en-US" altLang="zh-CN" sz="1800" dirty="0">
                <a:latin typeface="Arial" pitchFamily="34" charset="0"/>
                <a:ea typeface="宋体" pitchFamily="2" charset="-122"/>
              </a:rPr>
              <a:t>1.6 Security and Protection </a:t>
            </a:r>
          </a:p>
          <a:p>
            <a:pPr marL="0" indent="0" eaLnBrk="1" hangingPunct="1">
              <a:buNone/>
            </a:pPr>
            <a:r>
              <a:rPr lang="en-US" altLang="zh-CN" sz="1800" dirty="0">
                <a:latin typeface="Arial" pitchFamily="34" charset="0"/>
                <a:ea typeface="宋体" pitchFamily="2" charset="-122"/>
              </a:rPr>
              <a:t>1.7 Virtualization </a:t>
            </a:r>
          </a:p>
          <a:p>
            <a:pPr marL="0" indent="0">
              <a:buNone/>
            </a:pPr>
            <a:r>
              <a:rPr lang="en-US" altLang="zh-CN" sz="1800" dirty="0" smtClean="0">
                <a:latin typeface="Arial" pitchFamily="34" charset="0"/>
                <a:ea typeface="宋体" pitchFamily="2" charset="-122"/>
              </a:rPr>
              <a:t>1.8 Distributed </a:t>
            </a:r>
            <a:r>
              <a:rPr lang="en-US" altLang="zh-CN" sz="1800" dirty="0">
                <a:latin typeface="Arial" pitchFamily="34" charset="0"/>
                <a:ea typeface="宋体" pitchFamily="2" charset="-122"/>
              </a:rPr>
              <a:t>Systems </a:t>
            </a:r>
          </a:p>
          <a:p>
            <a:pPr marL="0" indent="0">
              <a:buNone/>
            </a:pPr>
            <a:r>
              <a:rPr lang="en-US" altLang="zh-CN" sz="1800" dirty="0">
                <a:latin typeface="Arial" pitchFamily="34" charset="0"/>
                <a:ea typeface="宋体" pitchFamily="2" charset="-122"/>
              </a:rPr>
              <a:t>1.9 Kernel Data Structures </a:t>
            </a:r>
          </a:p>
          <a:p>
            <a:pPr marL="0" indent="0">
              <a:buNone/>
            </a:pPr>
            <a:r>
              <a:rPr lang="en-US" altLang="zh-CN" sz="1800" dirty="0">
                <a:latin typeface="Arial" pitchFamily="34" charset="0"/>
                <a:ea typeface="宋体" pitchFamily="2" charset="-122"/>
              </a:rPr>
              <a:t>1.10 Computing Environments </a:t>
            </a:r>
          </a:p>
          <a:p>
            <a:pPr marL="0" indent="0">
              <a:buNone/>
            </a:pPr>
            <a:r>
              <a:rPr lang="en-US" altLang="zh-CN" sz="1800" dirty="0">
                <a:latin typeface="Arial" pitchFamily="34" charset="0"/>
                <a:ea typeface="宋体" pitchFamily="2" charset="-122"/>
              </a:rPr>
              <a:t>1.11 Free and Open-Source Operating</a:t>
            </a:r>
          </a:p>
          <a:p>
            <a:pPr eaLnBrk="1" hangingPunct="1"/>
            <a:endParaRPr lang="en-US" altLang="zh-CN" sz="1800" dirty="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zh-CN" altLang="en-US" sz="2800" dirty="0">
                <a:solidFill>
                  <a:srgbClr val="FF0000"/>
                </a:solidFill>
              </a:rPr>
              <a:t>一、</a:t>
            </a:r>
            <a:r>
              <a:rPr lang="en-US" altLang="zh-CN" sz="2800" dirty="0" smtClean="0">
                <a:solidFill>
                  <a:srgbClr val="FF0000"/>
                </a:solidFill>
              </a:rPr>
              <a:t>Traditional</a:t>
            </a:r>
            <a:endParaRPr lang="en-US" altLang="zh-CN" sz="2800" dirty="0">
              <a:solidFill>
                <a:srgbClr val="FF0000"/>
              </a:solidFill>
            </a:endParaRPr>
          </a:p>
        </p:txBody>
      </p:sp>
      <p:sp>
        <p:nvSpPr>
          <p:cNvPr id="79875" name="Content Placeholder 2"/>
          <p:cNvSpPr>
            <a:spLocks noGrp="1"/>
          </p:cNvSpPr>
          <p:nvPr>
            <p:ph idx="1"/>
          </p:nvPr>
        </p:nvSpPr>
        <p:spPr/>
        <p:txBody>
          <a:bodyPr/>
          <a:lstStyle/>
          <a:p>
            <a:r>
              <a:rPr lang="en-US" altLang="zh-CN" sz="2400" b="0" dirty="0">
                <a:latin typeface="Arial" pitchFamily="34" charset="0"/>
              </a:rPr>
              <a:t>Stand-alone general purpose machines</a:t>
            </a:r>
          </a:p>
          <a:p>
            <a:r>
              <a:rPr lang="en-US" altLang="zh-CN" sz="2400" b="0" dirty="0">
                <a:latin typeface="Arial" pitchFamily="34" charset="0"/>
              </a:rPr>
              <a:t>But blurred as most systems interconnect with others (i.e. the Internet)</a:t>
            </a:r>
          </a:p>
          <a:p>
            <a:r>
              <a:rPr lang="en-US" altLang="zh-CN" sz="2400" b="0" dirty="0">
                <a:solidFill>
                  <a:srgbClr val="3366FF"/>
                </a:solidFill>
                <a:latin typeface="Arial" pitchFamily="34" charset="0"/>
              </a:rPr>
              <a:t>Portals</a:t>
            </a:r>
            <a:r>
              <a:rPr lang="en-US" altLang="zh-CN" sz="2400" b="0" dirty="0">
                <a:latin typeface="Arial" pitchFamily="34" charset="0"/>
              </a:rPr>
              <a:t> provide web access to internal systems</a:t>
            </a:r>
          </a:p>
          <a:p>
            <a:r>
              <a:rPr lang="en-US" altLang="zh-CN" sz="2400" b="0" dirty="0">
                <a:solidFill>
                  <a:srgbClr val="3366FF"/>
                </a:solidFill>
                <a:latin typeface="Arial" pitchFamily="34" charset="0"/>
              </a:rPr>
              <a:t>Network computers </a:t>
            </a:r>
            <a:r>
              <a:rPr lang="en-US" altLang="zh-CN" sz="2400" b="0" dirty="0">
                <a:latin typeface="Arial" pitchFamily="34" charset="0"/>
              </a:rPr>
              <a:t>(</a:t>
            </a:r>
            <a:r>
              <a:rPr lang="en-US" altLang="zh-CN" sz="2400" b="0" dirty="0">
                <a:solidFill>
                  <a:srgbClr val="3366FF"/>
                </a:solidFill>
                <a:latin typeface="Arial" pitchFamily="34" charset="0"/>
              </a:rPr>
              <a:t>thin clients</a:t>
            </a:r>
            <a:r>
              <a:rPr lang="en-US" altLang="zh-CN" sz="2400" b="0" dirty="0">
                <a:latin typeface="Arial" pitchFamily="34" charset="0"/>
              </a:rPr>
              <a:t>) are like Web terminals</a:t>
            </a:r>
          </a:p>
          <a:p>
            <a:r>
              <a:rPr lang="en-US" altLang="zh-CN" sz="2400" b="0" dirty="0">
                <a:latin typeface="Arial" pitchFamily="34" charset="0"/>
              </a:rPr>
              <a:t>Mobile computers interconnect via </a:t>
            </a:r>
            <a:r>
              <a:rPr lang="en-US" altLang="zh-CN" sz="2400" b="0" dirty="0">
                <a:solidFill>
                  <a:srgbClr val="3366FF"/>
                </a:solidFill>
                <a:latin typeface="Arial" pitchFamily="34" charset="0"/>
              </a:rPr>
              <a:t>wireless networks</a:t>
            </a:r>
          </a:p>
          <a:p>
            <a:r>
              <a:rPr lang="en-US" altLang="zh-CN" sz="2400" b="0" dirty="0">
                <a:latin typeface="Arial" pitchFamily="34" charset="0"/>
              </a:rPr>
              <a:t>Networking becoming ubiquitous – even home systems use </a:t>
            </a:r>
            <a:r>
              <a:rPr lang="en-US" altLang="zh-CN" sz="2400" b="0" dirty="0">
                <a:solidFill>
                  <a:srgbClr val="3366FF"/>
                </a:solidFill>
                <a:latin typeface="Arial" pitchFamily="34" charset="0"/>
              </a:rPr>
              <a:t>firewalls</a:t>
            </a:r>
            <a:r>
              <a:rPr lang="en-US" altLang="zh-CN" sz="2400" b="0" dirty="0">
                <a:latin typeface="Arial" pitchFamily="34" charset="0"/>
              </a:rPr>
              <a:t> to protect home computers from Internet attacks</a:t>
            </a:r>
          </a:p>
        </p:txBody>
      </p:sp>
    </p:spTree>
    <p:extLst>
      <p:ext uri="{BB962C8B-B14F-4D97-AF65-F5344CB8AC3E}">
        <p14:creationId xmlns:p14="http://schemas.microsoft.com/office/powerpoint/2010/main" val="3320948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dirty="0" smtClean="0">
                <a:solidFill>
                  <a:srgbClr val="FF0000"/>
                </a:solidFill>
              </a:rPr>
              <a:t>1. Mainframe Systems</a:t>
            </a:r>
            <a:r>
              <a:rPr lang="zh-CN" altLang="en-US" sz="2000" dirty="0">
                <a:solidFill>
                  <a:srgbClr val="FF0000"/>
                </a:solidFill>
              </a:rPr>
              <a:t>大型机系统</a:t>
            </a:r>
            <a:endParaRPr lang="zh-CN" altLang="zh-CN" sz="2400" b="0" dirty="0">
              <a:solidFill>
                <a:srgbClr val="FF0000"/>
              </a:solidFill>
            </a:endParaRPr>
          </a:p>
        </p:txBody>
      </p:sp>
      <p:sp>
        <p:nvSpPr>
          <p:cNvPr id="38915" name="Rectangle 3"/>
          <p:cNvSpPr>
            <a:spLocks noGrp="1" noChangeArrowheads="1"/>
          </p:cNvSpPr>
          <p:nvPr>
            <p:ph idx="1"/>
          </p:nvPr>
        </p:nvSpPr>
        <p:spPr/>
        <p:txBody>
          <a:bodyPr/>
          <a:lstStyle/>
          <a:p>
            <a:pPr eaLnBrk="1" hangingPunct="1">
              <a:lnSpc>
                <a:spcPct val="90000"/>
              </a:lnSpc>
            </a:pPr>
            <a:r>
              <a:rPr lang="zh-CN" altLang="en-US" dirty="0">
                <a:solidFill>
                  <a:srgbClr val="0000CC"/>
                </a:solidFill>
                <a:latin typeface="楷体" pitchFamily="49" charset="-122"/>
              </a:rPr>
              <a:t>大型机（主机）的操作系统有：批处理系统、分时系统</a:t>
            </a:r>
          </a:p>
          <a:p>
            <a:pPr eaLnBrk="1" hangingPunct="1">
              <a:lnSpc>
                <a:spcPct val="90000"/>
              </a:lnSpc>
            </a:pPr>
            <a:r>
              <a:rPr kumimoji="0" lang="en-US" altLang="zh-CN" dirty="0">
                <a:solidFill>
                  <a:schemeClr val="tx2"/>
                </a:solidFill>
                <a:latin typeface="楷体" pitchFamily="49" charset="-122"/>
                <a:sym typeface="Symbol" pitchFamily="18" charset="2"/>
              </a:rPr>
              <a:t> </a:t>
            </a:r>
            <a:r>
              <a:rPr kumimoji="0" lang="en-US" altLang="zh-CN" sz="2800" dirty="0">
                <a:solidFill>
                  <a:srgbClr val="FF3300"/>
                </a:solidFill>
                <a:latin typeface="楷体" pitchFamily="49" charset="-122"/>
                <a:sym typeface="Symbol" pitchFamily="18" charset="2"/>
              </a:rPr>
              <a:t>Batch System</a:t>
            </a:r>
            <a:r>
              <a:rPr kumimoji="0" lang="zh-CN" altLang="en-US" sz="2800" dirty="0">
                <a:solidFill>
                  <a:srgbClr val="FF3300"/>
                </a:solidFill>
                <a:latin typeface="楷体" pitchFamily="49" charset="-122"/>
                <a:sym typeface="Symbol" pitchFamily="18" charset="2"/>
              </a:rPr>
              <a:t>批</a:t>
            </a:r>
            <a:r>
              <a:rPr lang="zh-CN" altLang="en-US" sz="2800" dirty="0">
                <a:solidFill>
                  <a:srgbClr val="FF3300"/>
                </a:solidFill>
                <a:latin typeface="楷体" pitchFamily="49" charset="-122"/>
                <a:sym typeface="Symbol" pitchFamily="18" charset="2"/>
              </a:rPr>
              <a:t>处理系统</a:t>
            </a:r>
            <a:endParaRPr lang="en-US" altLang="zh-CN" sz="2800" dirty="0">
              <a:solidFill>
                <a:srgbClr val="FF3300"/>
              </a:solidFill>
              <a:latin typeface="楷体" pitchFamily="49" charset="-122"/>
              <a:sym typeface="Symbol" pitchFamily="18" charset="2"/>
            </a:endParaRPr>
          </a:p>
          <a:p>
            <a:pPr lvl="1" eaLnBrk="1" hangingPunct="1">
              <a:lnSpc>
                <a:spcPct val="90000"/>
              </a:lnSpc>
            </a:pPr>
            <a:r>
              <a:rPr lang="zh-CN" altLang="en-US" dirty="0">
                <a:latin typeface="楷体" pitchFamily="49" charset="-122"/>
                <a:sym typeface="Symbol" pitchFamily="18" charset="2"/>
              </a:rPr>
              <a:t>单道批处理系统</a:t>
            </a:r>
            <a:endParaRPr lang="en-US" altLang="zh-CN" dirty="0">
              <a:latin typeface="楷体" pitchFamily="49" charset="-122"/>
              <a:sym typeface="Symbol" pitchFamily="18" charset="2"/>
            </a:endParaRPr>
          </a:p>
          <a:p>
            <a:pPr lvl="1" eaLnBrk="1" hangingPunct="1">
              <a:lnSpc>
                <a:spcPct val="90000"/>
              </a:lnSpc>
            </a:pPr>
            <a:r>
              <a:rPr lang="zh-CN" altLang="en-US" dirty="0">
                <a:latin typeface="楷体" pitchFamily="49" charset="-122"/>
                <a:sym typeface="Symbol" pitchFamily="18" charset="2"/>
              </a:rPr>
              <a:t>多道批处理系统</a:t>
            </a:r>
          </a:p>
        </p:txBody>
      </p:sp>
      <p:pic>
        <p:nvPicPr>
          <p:cNvPr id="3891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8365" t="1007" r="28203" b="806"/>
          <a:stretch>
            <a:fillRect/>
          </a:stretch>
        </p:blipFill>
        <p:spPr bwMode="auto">
          <a:xfrm>
            <a:off x="7054851" y="2046288"/>
            <a:ext cx="1997075" cy="3611562"/>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383999"/>
      </p:ext>
    </p:extLst>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zh-CN" sz="2800">
                <a:solidFill>
                  <a:srgbClr val="FF0000"/>
                </a:solidFill>
              </a:rPr>
              <a:t> </a:t>
            </a:r>
            <a:r>
              <a:rPr lang="zh-CN" altLang="zh-CN" smtClean="0">
                <a:solidFill>
                  <a:srgbClr val="FF0000"/>
                </a:solidFill>
              </a:rPr>
              <a:t> </a:t>
            </a:r>
            <a:r>
              <a:rPr lang="en-US" altLang="zh-CN" smtClean="0">
                <a:solidFill>
                  <a:srgbClr val="FF0000"/>
                </a:solidFill>
              </a:rPr>
              <a:t>Multiprogrammed  Systems</a:t>
            </a:r>
            <a:endParaRPr lang="zh-CN" altLang="zh-CN" sz="2400">
              <a:solidFill>
                <a:srgbClr val="FF0000"/>
              </a:solidFill>
              <a:ea typeface="楷体_GB2312" pitchFamily="49" charset="-122"/>
            </a:endParaRPr>
          </a:p>
        </p:txBody>
      </p:sp>
      <p:sp>
        <p:nvSpPr>
          <p:cNvPr id="39939" name="内容占位符 1"/>
          <p:cNvSpPr>
            <a:spLocks noGrp="1"/>
          </p:cNvSpPr>
          <p:nvPr>
            <p:ph idx="1"/>
          </p:nvPr>
        </p:nvSpPr>
        <p:spPr/>
        <p:txBody>
          <a:bodyPr/>
          <a:lstStyle/>
          <a:p>
            <a:pPr>
              <a:buClr>
                <a:schemeClr val="tx2"/>
              </a:buClr>
              <a:buFont typeface="Wingdings" pitchFamily="2" charset="2"/>
              <a:buChar char="n"/>
            </a:pPr>
            <a:r>
              <a:rPr lang="en-US" altLang="zh-CN" sz="2400" dirty="0">
                <a:solidFill>
                  <a:srgbClr val="FF3300"/>
                </a:solidFill>
                <a:latin typeface="Arial" pitchFamily="34" charset="0"/>
                <a:ea typeface="宋体" pitchFamily="2" charset="-122"/>
              </a:rPr>
              <a:t>Multiprogramming</a:t>
            </a:r>
            <a:r>
              <a:rPr lang="zh-CN" altLang="en-US" sz="2400" dirty="0">
                <a:solidFill>
                  <a:srgbClr val="FF3300"/>
                </a:solidFill>
                <a:latin typeface="Arial" pitchFamily="34" charset="0"/>
                <a:ea typeface="宋体" pitchFamily="2" charset="-122"/>
              </a:rPr>
              <a:t>（多道程序）</a:t>
            </a:r>
            <a:r>
              <a:rPr lang="en-US" altLang="zh-CN" sz="2400" dirty="0">
                <a:latin typeface="Arial" pitchFamily="34" charset="0"/>
                <a:ea typeface="宋体" pitchFamily="2" charset="-122"/>
              </a:rPr>
              <a:t> </a:t>
            </a:r>
          </a:p>
          <a:p>
            <a:pPr lvl="1">
              <a:buClr>
                <a:schemeClr val="tx2"/>
              </a:buClr>
              <a:buFont typeface="Wingdings" pitchFamily="2" charset="2"/>
              <a:buChar char="n"/>
            </a:pPr>
            <a:r>
              <a:rPr lang="en-US" altLang="zh-CN" dirty="0" smtClean="0">
                <a:latin typeface="Arial" pitchFamily="34" charset="0"/>
                <a:ea typeface="宋体" pitchFamily="2" charset="-122"/>
              </a:rPr>
              <a:t>Several jobs are kept in main memory at the same time, and the CPU is multiplexed among them</a:t>
            </a:r>
            <a:r>
              <a:rPr lang="en-US" altLang="zh-CN" sz="2000" dirty="0">
                <a:latin typeface="Arial" pitchFamily="34" charset="0"/>
                <a:ea typeface="宋体" pitchFamily="2" charset="-122"/>
              </a:rPr>
              <a:t>.</a:t>
            </a:r>
            <a:endParaRPr lang="zh-CN" altLang="zh-CN" sz="2000" dirty="0">
              <a:latin typeface="Arial" pitchFamily="34" charset="0"/>
              <a:ea typeface="宋体" pitchFamily="2" charset="-122"/>
            </a:endParaRP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l="25421" t="934" r="25233" b="934"/>
          <a:stretch>
            <a:fillRect/>
          </a:stretch>
        </p:blipFill>
        <p:spPr bwMode="auto">
          <a:xfrm>
            <a:off x="4891088" y="2679701"/>
            <a:ext cx="2743200" cy="37369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9941" name="AutoShape 4"/>
          <p:cNvSpPr>
            <a:spLocks noChangeArrowheads="1"/>
          </p:cNvSpPr>
          <p:nvPr/>
        </p:nvSpPr>
        <p:spPr bwMode="auto">
          <a:xfrm>
            <a:off x="7300914" y="1111250"/>
            <a:ext cx="1292225" cy="508000"/>
          </a:xfrm>
          <a:prstGeom prst="wedgeRoundRectCallout">
            <a:avLst>
              <a:gd name="adj1" fmla="val -43750"/>
              <a:gd name="adj2" fmla="val 70000"/>
              <a:gd name="adj3" fmla="val 16667"/>
            </a:avLst>
          </a:prstGeom>
          <a:solidFill>
            <a:schemeClr val="accent1"/>
          </a:solidFill>
          <a:ln w="9525">
            <a:solidFill>
              <a:schemeClr val="tx1"/>
            </a:solidFill>
            <a:miter lim="800000"/>
            <a:headEnd/>
            <a:tailEnd/>
          </a:ln>
        </p:spPr>
        <p:txBody>
          <a:bodyPr/>
          <a:lstStyle/>
          <a:p>
            <a:pPr algn="ctr"/>
            <a:r>
              <a:rPr lang="zh-CN" altLang="en-US" b="1">
                <a:solidFill>
                  <a:srgbClr val="0000CC"/>
                </a:solidFill>
                <a:ea typeface="楷体_GB2312" pitchFamily="49" charset="-122"/>
              </a:rPr>
              <a:t>重要概念</a:t>
            </a:r>
          </a:p>
        </p:txBody>
      </p:sp>
    </p:spTree>
    <p:extLst>
      <p:ext uri="{BB962C8B-B14F-4D97-AF65-F5344CB8AC3E}">
        <p14:creationId xmlns:p14="http://schemas.microsoft.com/office/powerpoint/2010/main" val="3012652023"/>
      </p:ext>
    </p:extLst>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smtClean="0">
                <a:solidFill>
                  <a:srgbClr val="FF0000"/>
                </a:solidFill>
              </a:rPr>
              <a:t>2. Time-Sharing Systems</a:t>
            </a:r>
            <a:r>
              <a:rPr lang="zh-CN" altLang="en-US" dirty="0" smtClean="0">
                <a:solidFill>
                  <a:srgbClr val="FF3300"/>
                </a:solidFill>
              </a:rPr>
              <a:t>分时系统</a:t>
            </a:r>
          </a:p>
        </p:txBody>
      </p:sp>
      <p:sp>
        <p:nvSpPr>
          <p:cNvPr id="40963" name="Rectangle 3"/>
          <p:cNvSpPr>
            <a:spLocks noGrp="1" noChangeArrowheads="1"/>
          </p:cNvSpPr>
          <p:nvPr>
            <p:ph idx="1"/>
          </p:nvPr>
        </p:nvSpPr>
        <p:spPr/>
        <p:txBody>
          <a:bodyPr/>
          <a:lstStyle/>
          <a:p>
            <a:pPr eaLnBrk="1" hangingPunct="1"/>
            <a:r>
              <a:rPr lang="en-US" altLang="zh-CN" sz="2400" dirty="0">
                <a:solidFill>
                  <a:srgbClr val="FF3300"/>
                </a:solidFill>
                <a:latin typeface="Arial" pitchFamily="34" charset="0"/>
                <a:ea typeface="宋体" pitchFamily="2" charset="-122"/>
              </a:rPr>
              <a:t>Timesharing (</a:t>
            </a:r>
            <a:r>
              <a:rPr lang="en-US" altLang="zh-CN" sz="2400" dirty="0" smtClean="0">
                <a:solidFill>
                  <a:srgbClr val="FF3300"/>
                </a:solidFill>
                <a:latin typeface="Arial" pitchFamily="34" charset="0"/>
                <a:ea typeface="宋体" pitchFamily="2" charset="-122"/>
              </a:rPr>
              <a:t>multitasking,</a:t>
            </a:r>
            <a:r>
              <a:rPr lang="zh-CN" altLang="en-US" sz="2400" dirty="0" smtClean="0">
                <a:solidFill>
                  <a:srgbClr val="FF3300"/>
                </a:solidFill>
                <a:latin typeface="Arial" pitchFamily="34" charset="0"/>
                <a:ea typeface="宋体" pitchFamily="2" charset="-122"/>
              </a:rPr>
              <a:t>多任务</a:t>
            </a:r>
            <a:r>
              <a:rPr lang="en-US" altLang="zh-CN" sz="2400" dirty="0" smtClean="0">
                <a:solidFill>
                  <a:srgbClr val="FF3300"/>
                </a:solidFill>
                <a:latin typeface="Arial" pitchFamily="34" charset="0"/>
                <a:ea typeface="宋体" pitchFamily="2" charset="-122"/>
              </a:rPr>
              <a:t>)</a:t>
            </a:r>
            <a:r>
              <a:rPr lang="en-US" altLang="zh-CN" sz="2400" dirty="0" smtClean="0">
                <a:latin typeface="Arial" pitchFamily="34" charset="0"/>
                <a:ea typeface="宋体" pitchFamily="2" charset="-122"/>
              </a:rPr>
              <a:t> </a:t>
            </a:r>
            <a:r>
              <a:rPr lang="en-US" altLang="zh-CN" sz="2400" dirty="0">
                <a:latin typeface="Arial" pitchFamily="34" charset="0"/>
                <a:ea typeface="宋体" pitchFamily="2" charset="-122"/>
              </a:rPr>
              <a:t>is logical extension in which CPU switches jobs so frequently that users can interact with each job while it is running, creating interactive computing</a:t>
            </a:r>
          </a:p>
          <a:p>
            <a:pPr eaLnBrk="1" hangingPunct="1"/>
            <a:r>
              <a:rPr lang="zh-CN" altLang="en-US" sz="2400" b="1" dirty="0">
                <a:latin typeface="楷体" pitchFamily="49" charset="-122"/>
              </a:rPr>
              <a:t>所谓</a:t>
            </a:r>
            <a:r>
              <a:rPr lang="zh-CN" altLang="en-US" sz="2400" b="1" dirty="0">
                <a:solidFill>
                  <a:srgbClr val="FF0000"/>
                </a:solidFill>
                <a:latin typeface="楷体" pitchFamily="49" charset="-122"/>
              </a:rPr>
              <a:t>分时</a:t>
            </a:r>
            <a:r>
              <a:rPr lang="zh-CN" altLang="en-US" sz="2400" b="1" dirty="0">
                <a:latin typeface="楷体" pitchFamily="49" charset="-122"/>
              </a:rPr>
              <a:t>是指多个用户分时共享使用同一台计算机</a:t>
            </a:r>
            <a:r>
              <a:rPr lang="zh-CN" altLang="en-US" sz="2400" dirty="0">
                <a:latin typeface="楷体" pitchFamily="49" charset="-122"/>
              </a:rPr>
              <a:t>，也就是说把计算机的系统资源（尤其是</a:t>
            </a:r>
            <a:r>
              <a:rPr lang="en-US" altLang="zh-CN" sz="2400" dirty="0">
                <a:latin typeface="楷体" pitchFamily="49" charset="-122"/>
              </a:rPr>
              <a:t>CPU</a:t>
            </a:r>
            <a:r>
              <a:rPr lang="zh-CN" altLang="en-US" sz="2400" dirty="0">
                <a:latin typeface="楷体" pitchFamily="49" charset="-122"/>
              </a:rPr>
              <a:t>时间）进行时间上分割，即将整个工作时间分成一个个的时间片，每个时间片分给一个用户使用，这样将</a:t>
            </a:r>
            <a:r>
              <a:rPr lang="en-US" altLang="zh-CN" sz="2400" dirty="0">
                <a:latin typeface="楷体" pitchFamily="49" charset="-122"/>
              </a:rPr>
              <a:t>CPU</a:t>
            </a:r>
            <a:r>
              <a:rPr lang="zh-CN" altLang="en-US" sz="2400" dirty="0">
                <a:latin typeface="楷体" pitchFamily="49" charset="-122"/>
              </a:rPr>
              <a:t>工作时间分别提供给多个用户使用，每个用户依次地轮流且使用一个时间片。</a:t>
            </a:r>
            <a:endParaRPr lang="en-US" altLang="zh-CN" sz="2400" dirty="0">
              <a:latin typeface="楷体" pitchFamily="49" charset="-122"/>
            </a:endParaRPr>
          </a:p>
          <a:p>
            <a:pPr eaLnBrk="1" hangingPunct="1"/>
            <a:r>
              <a:rPr lang="zh-CN" altLang="en-US" sz="2400" dirty="0">
                <a:latin typeface="Arial" pitchFamily="34" charset="0"/>
              </a:rPr>
              <a:t>1961年11月</a:t>
            </a:r>
            <a:r>
              <a:rPr lang="en-US" altLang="zh-CN" sz="2400" dirty="0">
                <a:latin typeface="Arial" pitchFamily="34" charset="0"/>
              </a:rPr>
              <a:t>MIT</a:t>
            </a:r>
            <a:r>
              <a:rPr lang="zh-CN" altLang="en-US" sz="2400" dirty="0">
                <a:latin typeface="Arial" pitchFamily="34" charset="0"/>
              </a:rPr>
              <a:t>实现了第一个分时系统</a:t>
            </a:r>
            <a:r>
              <a:rPr lang="en-US" altLang="zh-CN" sz="2400" dirty="0">
                <a:latin typeface="Arial" pitchFamily="34" charset="0"/>
              </a:rPr>
              <a:t>CTSS</a:t>
            </a:r>
          </a:p>
          <a:p>
            <a:pPr eaLnBrk="1" hangingPunct="1"/>
            <a:endParaRPr lang="zh-CN" altLang="en-US" sz="1800" dirty="0">
              <a:latin typeface="Arial" pitchFamily="34" charset="0"/>
              <a:ea typeface="宋体" pitchFamily="2" charset="-122"/>
            </a:endParaRPr>
          </a:p>
        </p:txBody>
      </p:sp>
    </p:spTree>
    <p:extLst>
      <p:ext uri="{BB962C8B-B14F-4D97-AF65-F5344CB8AC3E}">
        <p14:creationId xmlns:p14="http://schemas.microsoft.com/office/powerpoint/2010/main" val="2555583699"/>
      </p:ext>
    </p:extLst>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z="2800">
                <a:latin typeface="楷体_GB2312" pitchFamily="49" charset="-122"/>
                <a:ea typeface="楷体_GB2312" pitchFamily="49" charset="-122"/>
              </a:rPr>
              <a:t>响应时间</a:t>
            </a:r>
          </a:p>
        </p:txBody>
      </p:sp>
      <p:sp>
        <p:nvSpPr>
          <p:cNvPr id="41987" name="Rectangle 3"/>
          <p:cNvSpPr>
            <a:spLocks noGrp="1" noChangeArrowheads="1"/>
          </p:cNvSpPr>
          <p:nvPr>
            <p:ph idx="1"/>
          </p:nvPr>
        </p:nvSpPr>
        <p:spPr/>
        <p:txBody>
          <a:bodyPr/>
          <a:lstStyle/>
          <a:p>
            <a:pPr eaLnBrk="1" hangingPunct="1"/>
            <a:r>
              <a:rPr lang="zh-CN" altLang="en-US" sz="2400" dirty="0">
                <a:solidFill>
                  <a:srgbClr val="FF0000"/>
                </a:solidFill>
                <a:latin typeface="楷体" pitchFamily="49" charset="-122"/>
              </a:rPr>
              <a:t>响应时间</a:t>
            </a:r>
            <a:r>
              <a:rPr lang="zh-CN" altLang="en-US" sz="2400" dirty="0">
                <a:latin typeface="楷体" pitchFamily="49" charset="-122"/>
              </a:rPr>
              <a:t>是分时系统的重要指标，它是用户发出终端命令到系统作出响应的时间间隔。</a:t>
            </a:r>
            <a:r>
              <a:rPr lang="zh-CN" altLang="en-US" sz="2400" dirty="0">
                <a:solidFill>
                  <a:srgbClr val="0000CC"/>
                </a:solidFill>
                <a:latin typeface="楷体" pitchFamily="49" charset="-122"/>
              </a:rPr>
              <a:t>系统的响应时间主要是根据用户所能接受的等待时间确定的。</a:t>
            </a:r>
            <a:r>
              <a:rPr lang="zh-CN" altLang="en-US" sz="2400" dirty="0">
                <a:latin typeface="楷体" pitchFamily="49" charset="-122"/>
              </a:rPr>
              <a:t>假设分时系统中进程数</a:t>
            </a:r>
            <a:r>
              <a:rPr lang="en-US" altLang="zh-CN" sz="2400" dirty="0">
                <a:latin typeface="楷体" pitchFamily="49" charset="-122"/>
              </a:rPr>
              <a:t>(</a:t>
            </a:r>
            <a:r>
              <a:rPr lang="zh-CN" altLang="en-US" sz="2400" dirty="0">
                <a:latin typeface="楷体" pitchFamily="49" charset="-122"/>
              </a:rPr>
              <a:t>用户数</a:t>
            </a:r>
            <a:r>
              <a:rPr lang="en-US" altLang="zh-CN" sz="2400" dirty="0">
                <a:latin typeface="楷体" pitchFamily="49" charset="-122"/>
              </a:rPr>
              <a:t>)</a:t>
            </a:r>
            <a:r>
              <a:rPr lang="zh-CN" altLang="en-US" sz="2400" dirty="0">
                <a:latin typeface="楷体" pitchFamily="49" charset="-122"/>
              </a:rPr>
              <a:t>为</a:t>
            </a:r>
            <a:r>
              <a:rPr lang="en-US" altLang="zh-CN" sz="2400" dirty="0">
                <a:latin typeface="楷体" pitchFamily="49" charset="-122"/>
              </a:rPr>
              <a:t>n，</a:t>
            </a:r>
            <a:r>
              <a:rPr lang="zh-CN" altLang="en-US" sz="2400" dirty="0">
                <a:latin typeface="楷体" pitchFamily="49" charset="-122"/>
              </a:rPr>
              <a:t>每个进程的运行时间片为</a:t>
            </a:r>
            <a:r>
              <a:rPr lang="en-US" altLang="zh-CN" sz="2400" dirty="0">
                <a:latin typeface="楷体" pitchFamily="49" charset="-122"/>
              </a:rPr>
              <a:t>q，</a:t>
            </a:r>
            <a:r>
              <a:rPr lang="zh-CN" altLang="en-US" sz="2400" dirty="0">
                <a:latin typeface="楷体" pitchFamily="49" charset="-122"/>
              </a:rPr>
              <a:t>则系统的响应时间为</a:t>
            </a:r>
          </a:p>
          <a:p>
            <a:pPr lvl="1" eaLnBrk="1" hangingPunct="1">
              <a:buFont typeface="Monotype Sorts" pitchFamily="2" charset="2"/>
              <a:buNone/>
            </a:pPr>
            <a:r>
              <a:rPr lang="en-US" altLang="zh-CN" dirty="0" smtClean="0">
                <a:solidFill>
                  <a:srgbClr val="FF0000"/>
                </a:solidFill>
                <a:latin typeface="楷体" pitchFamily="49" charset="-122"/>
              </a:rPr>
              <a:t>S＝(n-1)×q</a:t>
            </a:r>
            <a:r>
              <a:rPr lang="en-US" altLang="zh-CN" dirty="0" smtClean="0">
                <a:latin typeface="楷体" pitchFamily="49" charset="-122"/>
              </a:rPr>
              <a:t>。</a:t>
            </a:r>
            <a:endParaRPr lang="zh-CN" altLang="en-US" dirty="0" smtClean="0">
              <a:latin typeface="楷体" pitchFamily="49" charset="-122"/>
            </a:endParaRPr>
          </a:p>
          <a:p>
            <a:pPr eaLnBrk="1" hangingPunct="1"/>
            <a:endParaRPr lang="zh-CN" altLang="en-US" sz="2400" dirty="0">
              <a:latin typeface="楷体" pitchFamily="49" charset="-122"/>
            </a:endParaRPr>
          </a:p>
          <a:p>
            <a:pPr eaLnBrk="1" hangingPunct="1"/>
            <a:r>
              <a:rPr lang="en-US" altLang="zh-CN" sz="2400" dirty="0">
                <a:latin typeface="楷体" pitchFamily="49" charset="-122"/>
              </a:rPr>
              <a:t>UNIX</a:t>
            </a:r>
            <a:r>
              <a:rPr lang="zh-CN" altLang="en-US" sz="2400" dirty="0">
                <a:latin typeface="楷体" pitchFamily="49" charset="-122"/>
              </a:rPr>
              <a:t>、</a:t>
            </a:r>
            <a:r>
              <a:rPr lang="en-US" altLang="zh-CN" sz="2400" dirty="0">
                <a:latin typeface="楷体" pitchFamily="49" charset="-122"/>
              </a:rPr>
              <a:t>Linux</a:t>
            </a:r>
            <a:r>
              <a:rPr lang="zh-CN" altLang="en-US" sz="2400" dirty="0">
                <a:latin typeface="楷体" pitchFamily="49" charset="-122"/>
              </a:rPr>
              <a:t>、</a:t>
            </a:r>
            <a:r>
              <a:rPr lang="en-US" altLang="zh-CN" sz="2400" dirty="0">
                <a:latin typeface="楷体" pitchFamily="49" charset="-122"/>
              </a:rPr>
              <a:t>Windows</a:t>
            </a:r>
            <a:endParaRPr lang="zh-CN" altLang="en-US" sz="2400" dirty="0">
              <a:latin typeface="楷体" pitchFamily="49" charset="-122"/>
            </a:endParaRPr>
          </a:p>
        </p:txBody>
      </p:sp>
    </p:spTree>
    <p:extLst>
      <p:ext uri="{BB962C8B-B14F-4D97-AF65-F5344CB8AC3E}">
        <p14:creationId xmlns:p14="http://schemas.microsoft.com/office/powerpoint/2010/main" val="1356110079"/>
      </p:ext>
    </p:extLst>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smtClean="0">
                <a:solidFill>
                  <a:srgbClr val="FF0000"/>
                </a:solidFill>
              </a:rPr>
              <a:t>3. Desktop Systems</a:t>
            </a:r>
            <a:endParaRPr lang="zh-CN" altLang="zh-CN" sz="3600" b="0" dirty="0">
              <a:solidFill>
                <a:srgbClr val="FF0000"/>
              </a:solidFill>
            </a:endParaRPr>
          </a:p>
        </p:txBody>
      </p:sp>
      <p:sp>
        <p:nvSpPr>
          <p:cNvPr id="43011" name="Rectangle 3"/>
          <p:cNvSpPr>
            <a:spLocks noGrp="1" noChangeArrowheads="1"/>
          </p:cNvSpPr>
          <p:nvPr>
            <p:ph idx="1"/>
          </p:nvPr>
        </p:nvSpPr>
        <p:spPr/>
        <p:txBody>
          <a:bodyPr/>
          <a:lstStyle/>
          <a:p>
            <a:pPr eaLnBrk="1" hangingPunct="1">
              <a:tabLst>
                <a:tab pos="6000750" algn="l"/>
              </a:tabLst>
            </a:pPr>
            <a:r>
              <a:rPr lang="en-US" altLang="zh-CN" sz="2400" i="1" dirty="0">
                <a:solidFill>
                  <a:srgbClr val="FF3300"/>
                </a:solidFill>
                <a:latin typeface="Arial" pitchFamily="34" charset="0"/>
                <a:ea typeface="宋体" pitchFamily="2" charset="-122"/>
              </a:rPr>
              <a:t>Personal computers</a:t>
            </a:r>
            <a:r>
              <a:rPr lang="zh-CN" altLang="zh-CN" sz="2400" dirty="0">
                <a:latin typeface="Arial" pitchFamily="34" charset="0"/>
                <a:ea typeface="宋体" pitchFamily="2" charset="-122"/>
              </a:rPr>
              <a:t>– </a:t>
            </a:r>
            <a:r>
              <a:rPr lang="en-US" altLang="zh-CN" sz="2400" dirty="0">
                <a:latin typeface="Arial" pitchFamily="34" charset="0"/>
                <a:ea typeface="宋体" pitchFamily="2" charset="-122"/>
              </a:rPr>
              <a:t>computer system dedicated to a single user.</a:t>
            </a:r>
            <a:endParaRPr lang="zh-CN" altLang="zh-CN" sz="2000" dirty="0">
              <a:latin typeface="Arial" pitchFamily="34" charset="0"/>
              <a:ea typeface="宋体" pitchFamily="2" charset="-122"/>
            </a:endParaRPr>
          </a:p>
          <a:p>
            <a:pPr eaLnBrk="1" hangingPunct="1">
              <a:tabLst>
                <a:tab pos="6000750" algn="l"/>
              </a:tabLst>
            </a:pPr>
            <a:r>
              <a:rPr lang="en-US" altLang="zh-CN" sz="2400" dirty="0">
                <a:latin typeface="Arial" pitchFamily="34" charset="0"/>
                <a:ea typeface="宋体" pitchFamily="2" charset="-122"/>
              </a:rPr>
              <a:t>I/O devices</a:t>
            </a:r>
            <a:r>
              <a:rPr lang="zh-CN" altLang="zh-CN" sz="2400" dirty="0">
                <a:latin typeface="Arial" pitchFamily="34" charset="0"/>
                <a:ea typeface="宋体" pitchFamily="2" charset="-122"/>
              </a:rPr>
              <a:t>– </a:t>
            </a:r>
            <a:r>
              <a:rPr lang="en-US" altLang="zh-CN" sz="2400" dirty="0">
                <a:latin typeface="Arial" pitchFamily="34" charset="0"/>
                <a:ea typeface="宋体" pitchFamily="2" charset="-122"/>
              </a:rPr>
              <a:t>keyboards, mice, display screens, small printers. </a:t>
            </a:r>
            <a:r>
              <a:rPr lang="en-US" altLang="zh-CN" sz="2000" dirty="0">
                <a:latin typeface="Arial" pitchFamily="34" charset="0"/>
                <a:ea typeface="宋体" pitchFamily="2" charset="-122"/>
              </a:rPr>
              <a:t>I/O</a:t>
            </a:r>
            <a:endParaRPr lang="zh-CN" altLang="zh-CN" sz="2000" dirty="0">
              <a:latin typeface="Arial" pitchFamily="34" charset="0"/>
              <a:ea typeface="宋体" pitchFamily="2" charset="-122"/>
            </a:endParaRPr>
          </a:p>
          <a:p>
            <a:pPr eaLnBrk="1" hangingPunct="1">
              <a:tabLst>
                <a:tab pos="6000750" algn="l"/>
              </a:tabLst>
            </a:pPr>
            <a:r>
              <a:rPr lang="en-US" altLang="zh-CN" sz="2400" dirty="0">
                <a:latin typeface="Arial" pitchFamily="34" charset="0"/>
                <a:ea typeface="宋体" pitchFamily="2" charset="-122"/>
              </a:rPr>
              <a:t>User convenience and responsiveness.</a:t>
            </a:r>
            <a:endParaRPr lang="zh-CN" altLang="zh-CN" sz="2000" dirty="0">
              <a:latin typeface="Arial" pitchFamily="34" charset="0"/>
              <a:ea typeface="宋体" pitchFamily="2" charset="-122"/>
            </a:endParaRPr>
          </a:p>
          <a:p>
            <a:pPr eaLnBrk="1" hangingPunct="1">
              <a:tabLst>
                <a:tab pos="6000750" algn="l"/>
              </a:tabLst>
            </a:pPr>
            <a:r>
              <a:rPr lang="en-US" altLang="zh-CN" sz="2400" dirty="0">
                <a:latin typeface="Arial" pitchFamily="34" charset="0"/>
                <a:ea typeface="宋体" pitchFamily="2" charset="-122"/>
              </a:rPr>
              <a:t>Can adopt technology developed for larger operating system’ often individuals have sole use of computer and do not need advanced CPU utilization of protection features.</a:t>
            </a:r>
            <a:endParaRPr lang="zh-CN" altLang="en-US" sz="2000" dirty="0">
              <a:latin typeface="Arial" pitchFamily="34" charset="0"/>
              <a:ea typeface="宋体" pitchFamily="2" charset="-122"/>
            </a:endParaRPr>
          </a:p>
          <a:p>
            <a:pPr eaLnBrk="1" hangingPunct="1">
              <a:tabLst>
                <a:tab pos="6000750" algn="l"/>
              </a:tabLst>
            </a:pPr>
            <a:r>
              <a:rPr lang="en-US" altLang="zh-CN" sz="2400" dirty="0">
                <a:latin typeface="Arial" pitchFamily="34" charset="0"/>
                <a:ea typeface="宋体" pitchFamily="2" charset="-122"/>
              </a:rPr>
              <a:t>May run several different types of operating systems </a:t>
            </a:r>
          </a:p>
          <a:p>
            <a:pPr eaLnBrk="1" hangingPunct="1">
              <a:tabLst>
                <a:tab pos="6000750" algn="l"/>
              </a:tabLst>
            </a:pPr>
            <a:r>
              <a:rPr lang="en-US" altLang="zh-CN" sz="2000" dirty="0">
                <a:solidFill>
                  <a:srgbClr val="FF3300"/>
                </a:solidFill>
                <a:latin typeface="Arial" pitchFamily="34" charset="0"/>
                <a:ea typeface="宋体" pitchFamily="2" charset="-122"/>
              </a:rPr>
              <a:t>Windows, </a:t>
            </a:r>
            <a:r>
              <a:rPr lang="en-US" altLang="zh-CN" sz="2000" dirty="0" smtClean="0">
                <a:solidFill>
                  <a:srgbClr val="FF3300"/>
                </a:solidFill>
                <a:latin typeface="Arial" pitchFamily="34" charset="0"/>
                <a:ea typeface="宋体" pitchFamily="2" charset="-122"/>
              </a:rPr>
              <a:t>Mac OS X, </a:t>
            </a:r>
            <a:r>
              <a:rPr lang="en-US" altLang="zh-CN" sz="2000" dirty="0">
                <a:solidFill>
                  <a:srgbClr val="FF3300"/>
                </a:solidFill>
                <a:latin typeface="Arial" pitchFamily="34" charset="0"/>
                <a:ea typeface="宋体" pitchFamily="2" charset="-122"/>
              </a:rPr>
              <a:t>UNIX, Linux</a:t>
            </a:r>
          </a:p>
        </p:txBody>
      </p:sp>
      <p:pic>
        <p:nvPicPr>
          <p:cNvPr id="2" name="图片 1"/>
          <p:cNvPicPr>
            <a:picLocks noChangeAspect="1"/>
          </p:cNvPicPr>
          <p:nvPr/>
        </p:nvPicPr>
        <p:blipFill>
          <a:blip r:embed="rId3"/>
          <a:stretch>
            <a:fillRect/>
          </a:stretch>
        </p:blipFill>
        <p:spPr>
          <a:xfrm>
            <a:off x="7914468" y="4398495"/>
            <a:ext cx="4277532" cy="2459505"/>
          </a:xfrm>
          <a:prstGeom prst="rect">
            <a:avLst/>
          </a:prstGeom>
        </p:spPr>
      </p:pic>
    </p:spTree>
    <p:extLst>
      <p:ext uri="{BB962C8B-B14F-4D97-AF65-F5344CB8AC3E}">
        <p14:creationId xmlns:p14="http://schemas.microsoft.com/office/powerpoint/2010/main" val="3291961565"/>
      </p:ext>
    </p:extLst>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524000" y="170180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eaLnBrk="1" hangingPunct="1"/>
            <a:endParaRPr kumimoji="1" lang="zh-CN" altLang="en-US" sz="3200">
              <a:latin typeface="黑体" pitchFamily="49" charset="-122"/>
              <a:ea typeface="黑体" pitchFamily="49" charset="-122"/>
            </a:endParaRPr>
          </a:p>
        </p:txBody>
      </p:sp>
      <p:sp>
        <p:nvSpPr>
          <p:cNvPr id="44035" name="Rectangle 3"/>
          <p:cNvSpPr>
            <a:spLocks noGrp="1" noChangeArrowheads="1"/>
          </p:cNvSpPr>
          <p:nvPr>
            <p:ph type="title"/>
          </p:nvPr>
        </p:nvSpPr>
        <p:spPr/>
        <p:txBody>
          <a:bodyPr/>
          <a:lstStyle/>
          <a:p>
            <a:pPr eaLnBrk="1" hangingPunct="1"/>
            <a:r>
              <a:rPr lang="en-US" altLang="zh-CN" sz="2800" dirty="0"/>
              <a:t>PC</a:t>
            </a:r>
            <a:r>
              <a:rPr lang="zh-CN" altLang="en-US" sz="2800" dirty="0"/>
              <a:t>主要</a:t>
            </a:r>
            <a:r>
              <a:rPr lang="zh-CN" altLang="en-US" sz="2800" dirty="0" smtClean="0"/>
              <a:t>操作系统</a:t>
            </a:r>
            <a:endParaRPr lang="zh-CN" altLang="en-US" sz="2800" dirty="0"/>
          </a:p>
        </p:txBody>
      </p:sp>
      <p:sp>
        <p:nvSpPr>
          <p:cNvPr id="44036" name="Rectangle 4"/>
          <p:cNvSpPr>
            <a:spLocks noGrp="1" noChangeArrowheads="1"/>
          </p:cNvSpPr>
          <p:nvPr>
            <p:ph idx="1"/>
          </p:nvPr>
        </p:nvSpPr>
        <p:spPr/>
        <p:txBody>
          <a:bodyPr/>
          <a:lstStyle/>
          <a:p>
            <a:pPr eaLnBrk="1" hangingPunct="1"/>
            <a:r>
              <a:rPr lang="en-US" altLang="zh-CN" sz="2400" dirty="0">
                <a:solidFill>
                  <a:srgbClr val="FF0000"/>
                </a:solidFill>
                <a:latin typeface="Times New Roman" pitchFamily="18" charset="0"/>
                <a:cs typeface="Times New Roman" pitchFamily="18" charset="0"/>
              </a:rPr>
              <a:t>Windows</a:t>
            </a:r>
            <a:r>
              <a:rPr lang="zh-CN" altLang="en-US" sz="2400" dirty="0">
                <a:solidFill>
                  <a:srgbClr val="FF0000"/>
                </a:solidFill>
                <a:latin typeface="Times New Roman" pitchFamily="18" charset="0"/>
                <a:cs typeface="Times New Roman" pitchFamily="18" charset="0"/>
              </a:rPr>
              <a:t>系列</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DOS, Windows 3.x, Window 95/98/2000/XP/7/8/10, Windows </a:t>
            </a:r>
            <a:r>
              <a:rPr lang="en-US" altLang="zh-CN" sz="2400" dirty="0" smtClean="0">
                <a:latin typeface="Times New Roman" pitchFamily="18" charset="0"/>
                <a:cs typeface="Times New Roman" pitchFamily="18" charset="0"/>
              </a:rPr>
              <a:t>NT/2000/2003/2008/2013/2017 </a:t>
            </a:r>
            <a:r>
              <a:rPr lang="en-US" altLang="zh-CN" sz="2400" dirty="0">
                <a:latin typeface="Times New Roman" pitchFamily="18" charset="0"/>
                <a:cs typeface="Times New Roman" pitchFamily="18" charset="0"/>
              </a:rPr>
              <a:t>server；</a:t>
            </a:r>
          </a:p>
          <a:p>
            <a:pPr eaLnBrk="1" hangingPunct="1"/>
            <a:r>
              <a:rPr lang="en-US" altLang="zh-CN" sz="2400" dirty="0">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UNIX</a:t>
            </a:r>
            <a:r>
              <a:rPr lang="zh-CN" altLang="en-US" sz="2400" dirty="0">
                <a:latin typeface="Times New Roman" pitchFamily="18" charset="0"/>
                <a:cs typeface="Times New Roman" pitchFamily="18" charset="0"/>
              </a:rPr>
              <a:t>大家庭：</a:t>
            </a:r>
            <a:r>
              <a:rPr lang="en-US" altLang="zh-CN" sz="2400" dirty="0">
                <a:latin typeface="Times New Roman" pitchFamily="18" charset="0"/>
                <a:cs typeface="Times New Roman" pitchFamily="18" charset="0"/>
              </a:rPr>
              <a:t>BSD, Open Solaris, AIX, HP_UX , </a:t>
            </a:r>
            <a:r>
              <a:rPr lang="en-US" altLang="zh-CN" sz="2400" dirty="0" smtClean="0">
                <a:latin typeface="Times New Roman" pitchFamily="18" charset="0"/>
                <a:cs typeface="Times New Roman" pitchFamily="18" charset="0"/>
              </a:rPr>
              <a:t>SVR4；</a:t>
            </a:r>
            <a:r>
              <a:rPr lang="en-US" altLang="zh-CN" sz="2400" dirty="0" smtClean="0">
                <a:solidFill>
                  <a:srgbClr val="0000FF"/>
                </a:solidFill>
                <a:latin typeface="Times New Roman" pitchFamily="18" charset="0"/>
                <a:cs typeface="Times New Roman" pitchFamily="18" charset="0"/>
              </a:rPr>
              <a:t>Mac OS X</a:t>
            </a:r>
            <a:r>
              <a:rPr lang="zh-CN" altLang="en-US" sz="2400" dirty="0" smtClean="0">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Linux</a:t>
            </a:r>
            <a:r>
              <a:rPr lang="zh-CN" altLang="en-US" sz="2400" dirty="0">
                <a:latin typeface="Times New Roman" pitchFamily="18" charset="0"/>
                <a:cs typeface="Times New Roman" pitchFamily="18" charset="0"/>
              </a:rPr>
              <a:t>。</a:t>
            </a:r>
          </a:p>
          <a:p>
            <a:pPr eaLnBrk="1" hangingPunct="1"/>
            <a:endParaRPr kumimoji="0" lang="en-US" altLang="zh-CN" dirty="0" smtClean="0">
              <a:latin typeface="楷体" pitchFamily="49" charset="-122"/>
              <a:cs typeface="Times New Roman" pitchFamily="18" charset="0"/>
            </a:endParaRPr>
          </a:p>
        </p:txBody>
      </p:sp>
    </p:spTree>
    <p:extLst>
      <p:ext uri="{BB962C8B-B14F-4D97-AF65-F5344CB8AC3E}">
        <p14:creationId xmlns:p14="http://schemas.microsoft.com/office/powerpoint/2010/main" val="2754232229"/>
      </p:ext>
    </p:extLst>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zh-CN" altLang="en-US" sz="2800" dirty="0"/>
              <a:t>二、</a:t>
            </a:r>
            <a:r>
              <a:rPr lang="en-US" altLang="zh-CN" sz="2800" dirty="0" smtClean="0"/>
              <a:t> </a:t>
            </a:r>
            <a:r>
              <a:rPr lang="en-US" altLang="zh-CN" sz="2800" dirty="0">
                <a:solidFill>
                  <a:srgbClr val="FF0000"/>
                </a:solidFill>
              </a:rPr>
              <a:t>Mobile</a:t>
            </a:r>
          </a:p>
        </p:txBody>
      </p:sp>
      <p:sp>
        <p:nvSpPr>
          <p:cNvPr id="80899" name="Content Placeholder 2"/>
          <p:cNvSpPr>
            <a:spLocks noGrp="1"/>
          </p:cNvSpPr>
          <p:nvPr>
            <p:ph idx="1"/>
          </p:nvPr>
        </p:nvSpPr>
        <p:spPr/>
        <p:txBody>
          <a:bodyPr/>
          <a:lstStyle/>
          <a:p>
            <a:r>
              <a:rPr lang="en-US" altLang="zh-CN" sz="2400" b="0" dirty="0">
                <a:solidFill>
                  <a:srgbClr val="FF0000"/>
                </a:solidFill>
                <a:latin typeface="Arial" pitchFamily="34" charset="0"/>
              </a:rPr>
              <a:t>Handheld smartphones, tablets, </a:t>
            </a:r>
            <a:r>
              <a:rPr lang="en-US" altLang="zh-CN" sz="2400" b="0" dirty="0" err="1">
                <a:solidFill>
                  <a:srgbClr val="FF0000"/>
                </a:solidFill>
                <a:latin typeface="Arial" pitchFamily="34" charset="0"/>
              </a:rPr>
              <a:t>etc</a:t>
            </a:r>
            <a:endParaRPr lang="en-US" altLang="zh-CN" sz="2400" b="0" dirty="0">
              <a:solidFill>
                <a:srgbClr val="FF0000"/>
              </a:solidFill>
              <a:latin typeface="Arial" pitchFamily="34" charset="0"/>
            </a:endParaRPr>
          </a:p>
          <a:p>
            <a:r>
              <a:rPr lang="en-US" altLang="zh-CN" sz="2400" b="0" dirty="0">
                <a:solidFill>
                  <a:srgbClr val="0000CC"/>
                </a:solidFill>
                <a:latin typeface="Arial" pitchFamily="34" charset="0"/>
              </a:rPr>
              <a:t>What is the functional difference between them and a </a:t>
            </a:r>
            <a:r>
              <a:rPr lang="en-US" altLang="en-US" sz="2400" b="0" dirty="0">
                <a:solidFill>
                  <a:srgbClr val="0000CC"/>
                </a:solidFill>
                <a:latin typeface="Arial" pitchFamily="34" charset="0"/>
              </a:rPr>
              <a:t>“</a:t>
            </a:r>
            <a:r>
              <a:rPr lang="en-US" altLang="zh-CN" sz="2400" b="0" dirty="0">
                <a:solidFill>
                  <a:srgbClr val="0000CC"/>
                </a:solidFill>
                <a:latin typeface="Arial" pitchFamily="34" charset="0"/>
              </a:rPr>
              <a:t>traditional</a:t>
            </a:r>
            <a:r>
              <a:rPr lang="en-US" altLang="en-US" sz="2400" b="0" dirty="0">
                <a:solidFill>
                  <a:srgbClr val="0000CC"/>
                </a:solidFill>
                <a:latin typeface="Arial" pitchFamily="34" charset="0"/>
              </a:rPr>
              <a:t>”</a:t>
            </a:r>
            <a:r>
              <a:rPr lang="en-US" altLang="zh-CN" sz="2400" b="0" dirty="0">
                <a:solidFill>
                  <a:srgbClr val="0000CC"/>
                </a:solidFill>
                <a:latin typeface="Arial" pitchFamily="34" charset="0"/>
              </a:rPr>
              <a:t> laptop?</a:t>
            </a:r>
          </a:p>
          <a:p>
            <a:r>
              <a:rPr lang="en-US" altLang="zh-CN" sz="2400" b="0" dirty="0">
                <a:latin typeface="Arial" pitchFamily="34" charset="0"/>
              </a:rPr>
              <a:t>Extra feature – more OS features (GPS, </a:t>
            </a:r>
            <a:r>
              <a:rPr lang="en-US" altLang="zh-CN" sz="2400" b="0" dirty="0" smtClean="0">
                <a:latin typeface="Arial" pitchFamily="34" charset="0"/>
              </a:rPr>
              <a:t>gyroscope</a:t>
            </a:r>
            <a:r>
              <a:rPr lang="zh-CN" altLang="en-US" dirty="0">
                <a:latin typeface="Arial" pitchFamily="34" charset="0"/>
              </a:rPr>
              <a:t>陀螺仪</a:t>
            </a:r>
            <a:r>
              <a:rPr lang="en-US" altLang="zh-CN" sz="2400" b="0" dirty="0" smtClean="0">
                <a:latin typeface="Arial" pitchFamily="34" charset="0"/>
              </a:rPr>
              <a:t>)</a:t>
            </a:r>
            <a:endParaRPr lang="en-US" altLang="zh-CN" sz="2400" b="0" dirty="0">
              <a:latin typeface="Arial" pitchFamily="34" charset="0"/>
            </a:endParaRPr>
          </a:p>
          <a:p>
            <a:r>
              <a:rPr lang="en-US" altLang="zh-CN" sz="2400" b="0" dirty="0">
                <a:latin typeface="Arial" pitchFamily="34" charset="0"/>
              </a:rPr>
              <a:t>Allows new types of apps like </a:t>
            </a:r>
            <a:r>
              <a:rPr lang="en-US" altLang="zh-CN" sz="2400" b="0" i="1" dirty="0">
                <a:latin typeface="Arial" pitchFamily="34" charset="0"/>
              </a:rPr>
              <a:t>augmented reality</a:t>
            </a:r>
          </a:p>
          <a:p>
            <a:r>
              <a:rPr lang="en-US" altLang="zh-CN" sz="2400" b="0" dirty="0">
                <a:latin typeface="Arial" pitchFamily="34" charset="0"/>
              </a:rPr>
              <a:t>Use IEEE 802.11 wireless, or cellular data networks for connectivity</a:t>
            </a:r>
          </a:p>
          <a:p>
            <a:endParaRPr lang="en-US" altLang="zh-CN" dirty="0">
              <a:solidFill>
                <a:srgbClr val="3366FF"/>
              </a:solidFill>
              <a:latin typeface="Arial" pitchFamily="34" charset="0"/>
            </a:endParaRPr>
          </a:p>
          <a:p>
            <a:pPr eaLnBrk="1" hangingPunct="1"/>
            <a:r>
              <a:rPr lang="zh-CN" altLang="en-US" dirty="0">
                <a:solidFill>
                  <a:srgbClr val="FF0000"/>
                </a:solidFill>
                <a:latin typeface="楷体" pitchFamily="49" charset="-122"/>
              </a:rPr>
              <a:t>智能</a:t>
            </a:r>
            <a:r>
              <a:rPr lang="zh-CN" altLang="en-US" dirty="0" smtClean="0">
                <a:solidFill>
                  <a:srgbClr val="FF0000"/>
                </a:solidFill>
                <a:latin typeface="楷体" pitchFamily="49" charset="-122"/>
              </a:rPr>
              <a:t>手机、平板电脑操作系统</a:t>
            </a:r>
            <a:endParaRPr lang="en-US" altLang="zh-CN" dirty="0">
              <a:solidFill>
                <a:srgbClr val="FF0000"/>
              </a:solidFill>
              <a:latin typeface="楷体" pitchFamily="49" charset="-122"/>
            </a:endParaRPr>
          </a:p>
          <a:p>
            <a:pPr marL="685800" lvl="3" indent="-342900" eaLnBrk="1" hangingPunct="1">
              <a:buClr>
                <a:srgbClr val="993300"/>
              </a:buClr>
              <a:buSzPct val="90000"/>
              <a:buFont typeface="Monotype Sorts" pitchFamily="2" charset="2"/>
              <a:buChar char="n"/>
            </a:pPr>
            <a:r>
              <a:rPr lang="en-US" altLang="zh-CN" dirty="0" smtClean="0">
                <a:solidFill>
                  <a:srgbClr val="0000CC"/>
                </a:solidFill>
                <a:latin typeface="Arial" pitchFamily="34" charset="0"/>
              </a:rPr>
              <a:t>Android</a:t>
            </a:r>
            <a:r>
              <a:rPr lang="zh-CN" altLang="en-US" dirty="0">
                <a:solidFill>
                  <a:srgbClr val="0000CC"/>
                </a:solidFill>
                <a:latin typeface="Arial" pitchFamily="34" charset="0"/>
              </a:rPr>
              <a:t>、</a:t>
            </a:r>
            <a:r>
              <a:rPr lang="en-US" altLang="zh-CN" dirty="0">
                <a:solidFill>
                  <a:srgbClr val="0000CC"/>
                </a:solidFill>
                <a:latin typeface="Arial" pitchFamily="34" charset="0"/>
              </a:rPr>
              <a:t>iOS </a:t>
            </a:r>
            <a:r>
              <a:rPr lang="zh-CN" altLang="en-US" dirty="0" smtClean="0">
                <a:solidFill>
                  <a:srgbClr val="0000CC"/>
                </a:solidFill>
                <a:latin typeface="Arial" pitchFamily="34" charset="0"/>
              </a:rPr>
              <a:t>、</a:t>
            </a:r>
            <a:r>
              <a:rPr lang="en-US" altLang="zh-CN" dirty="0">
                <a:solidFill>
                  <a:srgbClr val="0000CC"/>
                </a:solidFill>
                <a:latin typeface="Arial" pitchFamily="34" charset="0"/>
              </a:rPr>
              <a:t>Windows </a:t>
            </a:r>
            <a:r>
              <a:rPr lang="en-US" altLang="zh-CN" dirty="0" smtClean="0">
                <a:solidFill>
                  <a:srgbClr val="0000CC"/>
                </a:solidFill>
                <a:latin typeface="Arial" pitchFamily="34" charset="0"/>
              </a:rPr>
              <a:t>phone</a:t>
            </a:r>
            <a:endParaRPr lang="en-US" altLang="zh-CN" dirty="0">
              <a:solidFill>
                <a:srgbClr val="0000CC"/>
              </a:solidFill>
              <a:latin typeface="Arial" pitchFamily="34" charset="0"/>
            </a:endParaRPr>
          </a:p>
          <a:p>
            <a:endParaRPr lang="en-US" altLang="zh-CN" sz="2400" b="0" dirty="0">
              <a:solidFill>
                <a:srgbClr val="3366FF"/>
              </a:solidFill>
              <a:latin typeface="Arial" pitchFamily="34"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2114550" y="306388"/>
            <a:ext cx="8229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endParaRPr lang="zh-CN" altLang="en-US" sz="3600" dirty="0">
              <a:solidFill>
                <a:srgbClr val="FF0000"/>
              </a:solidFill>
              <a:latin typeface="楷体" pitchFamily="49" charset="-122"/>
              <a:ea typeface="楷体" pitchFamily="49" charset="-122"/>
            </a:endParaRPr>
          </a:p>
        </p:txBody>
      </p:sp>
      <p:grpSp>
        <p:nvGrpSpPr>
          <p:cNvPr id="50179" name="Group 18"/>
          <p:cNvGrpSpPr>
            <a:grpSpLocks/>
          </p:cNvGrpSpPr>
          <p:nvPr/>
        </p:nvGrpSpPr>
        <p:grpSpPr bwMode="auto">
          <a:xfrm>
            <a:off x="1893888" y="1697039"/>
            <a:ext cx="9764561" cy="2809875"/>
            <a:chOff x="249" y="1661"/>
            <a:chExt cx="6122" cy="1770"/>
          </a:xfrm>
        </p:grpSpPr>
        <p:pic>
          <p:nvPicPr>
            <p:cNvPr id="50183" name="Picture 4" descr="j02055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4" y="1888"/>
              <a:ext cx="1119"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AutoShape 5"/>
            <p:cNvSpPr>
              <a:spLocks noChangeArrowheads="1"/>
            </p:cNvSpPr>
            <p:nvPr/>
          </p:nvSpPr>
          <p:spPr bwMode="auto">
            <a:xfrm>
              <a:off x="3969" y="2342"/>
              <a:ext cx="395" cy="317"/>
            </a:xfrm>
            <a:prstGeom prst="rightArrow">
              <a:avLst>
                <a:gd name="adj1" fmla="val 50000"/>
                <a:gd name="adj2" fmla="val 31151"/>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graphicFrame>
          <p:nvGraphicFramePr>
            <p:cNvPr id="50185" name="Object 6"/>
            <p:cNvGraphicFramePr>
              <a:graphicFrameLocks noChangeAspect="1"/>
            </p:cNvGraphicFramePr>
            <p:nvPr/>
          </p:nvGraphicFramePr>
          <p:xfrm>
            <a:off x="4773" y="1707"/>
            <a:ext cx="375" cy="680"/>
          </p:xfrm>
          <a:graphic>
            <a:graphicData uri="http://schemas.openxmlformats.org/presentationml/2006/ole">
              <mc:AlternateContent xmlns:mc="http://schemas.openxmlformats.org/markup-compatibility/2006">
                <mc:Choice xmlns:v="urn:schemas-microsoft-com:vml" Requires="v">
                  <p:oleObj spid="_x0000_s55602" name="Visio" r:id="rId4" imgW="336804" imgH="609905" progId="Visio.Drawing.6">
                    <p:embed/>
                  </p:oleObj>
                </mc:Choice>
                <mc:Fallback>
                  <p:oleObj name="Visio" r:id="rId4" imgW="336804" imgH="609905" progId="Visio.Drawing.6">
                    <p:embed/>
                    <p:pic>
                      <p:nvPicPr>
                        <p:cNvPr id="50185"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 y="1707"/>
                          <a:ext cx="375"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6" name="Object 7"/>
            <p:cNvGraphicFramePr>
              <a:graphicFrameLocks noChangeAspect="1"/>
            </p:cNvGraphicFramePr>
            <p:nvPr/>
          </p:nvGraphicFramePr>
          <p:xfrm>
            <a:off x="4501" y="2388"/>
            <a:ext cx="375" cy="680"/>
          </p:xfrm>
          <a:graphic>
            <a:graphicData uri="http://schemas.openxmlformats.org/presentationml/2006/ole">
              <mc:AlternateContent xmlns:mc="http://schemas.openxmlformats.org/markup-compatibility/2006">
                <mc:Choice xmlns:v="urn:schemas-microsoft-com:vml" Requires="v">
                  <p:oleObj spid="_x0000_s55603" name="Visio" r:id="rId6" imgW="336804" imgH="609905" progId="Visio.Drawing.6">
                    <p:embed/>
                  </p:oleObj>
                </mc:Choice>
                <mc:Fallback>
                  <p:oleObj name="Visio" r:id="rId6" imgW="336804" imgH="609905" progId="Visio.Drawing.6">
                    <p:embed/>
                    <p:pic>
                      <p:nvPicPr>
                        <p:cNvPr id="50186"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1" y="2388"/>
                          <a:ext cx="375"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7" name="Object 8"/>
            <p:cNvGraphicFramePr>
              <a:graphicFrameLocks noChangeAspect="1"/>
            </p:cNvGraphicFramePr>
            <p:nvPr/>
          </p:nvGraphicFramePr>
          <p:xfrm>
            <a:off x="5090" y="2387"/>
            <a:ext cx="375" cy="680"/>
          </p:xfrm>
          <a:graphic>
            <a:graphicData uri="http://schemas.openxmlformats.org/presentationml/2006/ole">
              <mc:AlternateContent xmlns:mc="http://schemas.openxmlformats.org/markup-compatibility/2006">
                <mc:Choice xmlns:v="urn:schemas-microsoft-com:vml" Requires="v">
                  <p:oleObj spid="_x0000_s55604" name="Visio" r:id="rId7" imgW="336804" imgH="609905" progId="Visio.Drawing.6">
                    <p:embed/>
                  </p:oleObj>
                </mc:Choice>
                <mc:Fallback>
                  <p:oleObj name="Visio" r:id="rId7" imgW="336804" imgH="609905" progId="Visio.Drawing.6">
                    <p:embed/>
                    <p:pic>
                      <p:nvPicPr>
                        <p:cNvPr id="50187"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0" y="2387"/>
                          <a:ext cx="375"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8" name="Rectangle 9"/>
            <p:cNvSpPr>
              <a:spLocks noChangeArrowheads="1"/>
            </p:cNvSpPr>
            <p:nvPr/>
          </p:nvSpPr>
          <p:spPr bwMode="auto">
            <a:xfrm>
              <a:off x="2912" y="3135"/>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zh-CN" altLang="en-US" sz="2000">
                  <a:latin typeface="Tahoma" pitchFamily="34" charset="0"/>
                  <a:ea typeface="楷体_GB2312" pitchFamily="49" charset="-122"/>
                </a:rPr>
                <a:t>桌面通用型</a:t>
              </a:r>
            </a:p>
          </p:txBody>
        </p:sp>
        <p:sp>
          <p:nvSpPr>
            <p:cNvPr id="50189" name="Rectangle 10"/>
            <p:cNvSpPr>
              <a:spLocks noChangeArrowheads="1"/>
            </p:cNvSpPr>
            <p:nvPr/>
          </p:nvSpPr>
          <p:spPr bwMode="auto">
            <a:xfrm>
              <a:off x="4486" y="3135"/>
              <a:ext cx="188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zh-CN" altLang="en-US" sz="2000" dirty="0">
                  <a:latin typeface="Tahoma" pitchFamily="34" charset="0"/>
                  <a:ea typeface="楷体_GB2312" pitchFamily="49" charset="-122"/>
                </a:rPr>
                <a:t>高端</a:t>
              </a:r>
              <a:r>
                <a:rPr kumimoji="1" lang="zh-CN" altLang="en-US" sz="2000" dirty="0" smtClean="0">
                  <a:latin typeface="Tahoma" pitchFamily="34" charset="0"/>
                  <a:ea typeface="楷体_GB2312" pitchFamily="49" charset="-122"/>
                </a:rPr>
                <a:t>服务型，高性能计算</a:t>
              </a:r>
              <a:endParaRPr kumimoji="1" lang="zh-CN" altLang="en-US" sz="2000" dirty="0">
                <a:latin typeface="Tahoma" pitchFamily="34" charset="0"/>
                <a:ea typeface="楷体_GB2312" pitchFamily="49" charset="-122"/>
              </a:endParaRPr>
            </a:p>
          </p:txBody>
        </p:sp>
        <p:sp>
          <p:nvSpPr>
            <p:cNvPr id="50190" name="Rectangle 11"/>
            <p:cNvSpPr>
              <a:spLocks noChangeArrowheads="1"/>
            </p:cNvSpPr>
            <p:nvPr/>
          </p:nvSpPr>
          <p:spPr bwMode="auto">
            <a:xfrm>
              <a:off x="748" y="3181"/>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zh-CN" altLang="en-US" sz="2000">
                  <a:latin typeface="Tahoma" pitchFamily="34" charset="0"/>
                  <a:ea typeface="楷体_GB2312" pitchFamily="49" charset="-122"/>
                </a:rPr>
                <a:t>小型专用型</a:t>
              </a:r>
            </a:p>
          </p:txBody>
        </p:sp>
        <p:graphicFrame>
          <p:nvGraphicFramePr>
            <p:cNvPr id="50191" name="Object 12"/>
            <p:cNvGraphicFramePr>
              <a:graphicFrameLocks noChangeAspect="1"/>
            </p:cNvGraphicFramePr>
            <p:nvPr/>
          </p:nvGraphicFramePr>
          <p:xfrm>
            <a:off x="249" y="1707"/>
            <a:ext cx="1980" cy="1269"/>
          </p:xfrm>
          <a:graphic>
            <a:graphicData uri="http://schemas.openxmlformats.org/presentationml/2006/ole">
              <mc:AlternateContent xmlns:mc="http://schemas.openxmlformats.org/markup-compatibility/2006">
                <mc:Choice xmlns:v="urn:schemas-microsoft-com:vml" Requires="v">
                  <p:oleObj spid="_x0000_s55605" name="BMP 图像" r:id="rId8" imgW="4990476" imgH="3200000" progId="Paint.Picture">
                    <p:embed/>
                  </p:oleObj>
                </mc:Choice>
                <mc:Fallback>
                  <p:oleObj name="BMP 图像" r:id="rId8" imgW="4990476" imgH="3200000" progId="Paint.Picture">
                    <p:embed/>
                    <p:pic>
                      <p:nvPicPr>
                        <p:cNvPr id="50191"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 y="1707"/>
                          <a:ext cx="1980" cy="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92" name="AutoShape 13"/>
            <p:cNvSpPr>
              <a:spLocks noChangeArrowheads="1"/>
            </p:cNvSpPr>
            <p:nvPr/>
          </p:nvSpPr>
          <p:spPr bwMode="auto">
            <a:xfrm>
              <a:off x="2246" y="2342"/>
              <a:ext cx="589" cy="317"/>
            </a:xfrm>
            <a:prstGeom prst="leftArrow">
              <a:avLst>
                <a:gd name="adj1" fmla="val 50000"/>
                <a:gd name="adj2" fmla="val 46451"/>
              </a:avLst>
            </a:prstGeom>
            <a:solidFill>
              <a:schemeClr val="accent1"/>
            </a:solidFill>
            <a:ln w="9525">
              <a:solidFill>
                <a:schemeClr val="tx1"/>
              </a:solidFill>
              <a:miter lim="800000"/>
              <a:headEnd/>
              <a:tailEnd/>
            </a:ln>
          </p:spPr>
          <p:txBody>
            <a:bodyPr wrap="none" anchor="ctr"/>
            <a:lstStyle/>
            <a:p>
              <a:endParaRPr lang="zh-CN" altLang="en-US">
                <a:ea typeface="宋体" pitchFamily="2" charset="-122"/>
              </a:endParaRPr>
            </a:p>
          </p:txBody>
        </p:sp>
        <p:sp>
          <p:nvSpPr>
            <p:cNvPr id="50193" name="Oval 14"/>
            <p:cNvSpPr>
              <a:spLocks noChangeArrowheads="1"/>
            </p:cNvSpPr>
            <p:nvPr/>
          </p:nvSpPr>
          <p:spPr bwMode="auto">
            <a:xfrm>
              <a:off x="249" y="1661"/>
              <a:ext cx="2087" cy="154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pitchFamily="2" charset="-122"/>
              </a:endParaRPr>
            </a:p>
          </p:txBody>
        </p:sp>
      </p:grpSp>
      <p:sp>
        <p:nvSpPr>
          <p:cNvPr id="50180" name="AutoShape 15"/>
          <p:cNvSpPr>
            <a:spLocks noChangeArrowheads="1"/>
          </p:cNvSpPr>
          <p:nvPr/>
        </p:nvSpPr>
        <p:spPr bwMode="auto">
          <a:xfrm>
            <a:off x="2112964" y="4994275"/>
            <a:ext cx="2382837" cy="1021556"/>
          </a:xfrm>
          <a:prstGeom prst="wedgeRoundRectCallout">
            <a:avLst>
              <a:gd name="adj1" fmla="val 7042"/>
              <a:gd name="adj2" fmla="val -15645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spcBef>
                <a:spcPct val="50000"/>
              </a:spcBef>
            </a:pPr>
            <a:r>
              <a:rPr lang="zh-CN" altLang="en-US" dirty="0">
                <a:solidFill>
                  <a:srgbClr val="FF0000"/>
                </a:solidFill>
                <a:ea typeface="宋体" pitchFamily="2" charset="-122"/>
              </a:rPr>
              <a:t>嵌入式操作系统</a:t>
            </a:r>
            <a:r>
              <a:rPr lang="zh-CN" altLang="en-US" dirty="0" smtClean="0">
                <a:solidFill>
                  <a:srgbClr val="FF0000"/>
                </a:solidFill>
                <a:ea typeface="宋体" pitchFamily="2" charset="-122"/>
              </a:rPr>
              <a:t>：</a:t>
            </a:r>
            <a:r>
              <a:rPr lang="en-US" altLang="zh-CN" dirty="0">
                <a:solidFill>
                  <a:srgbClr val="FF0000"/>
                </a:solidFill>
                <a:ea typeface="宋体" pitchFamily="2" charset="-122"/>
              </a:rPr>
              <a:t>Android</a:t>
            </a:r>
            <a:r>
              <a:rPr lang="zh-CN" altLang="en-US" dirty="0">
                <a:solidFill>
                  <a:srgbClr val="FF0000"/>
                </a:solidFill>
                <a:ea typeface="宋体" pitchFamily="2" charset="-122"/>
              </a:rPr>
              <a:t>、</a:t>
            </a:r>
            <a:r>
              <a:rPr lang="en-US" altLang="zh-CN" dirty="0" err="1" smtClean="0">
                <a:solidFill>
                  <a:srgbClr val="FF0000"/>
                </a:solidFill>
                <a:ea typeface="宋体" pitchFamily="2" charset="-122"/>
              </a:rPr>
              <a:t>iOS</a:t>
            </a:r>
            <a:r>
              <a:rPr lang="zh-CN" altLang="en-US" dirty="0">
                <a:solidFill>
                  <a:srgbClr val="FF0000"/>
                </a:solidFill>
                <a:ea typeface="宋体" pitchFamily="2" charset="-122"/>
              </a:rPr>
              <a:t>、</a:t>
            </a:r>
            <a:r>
              <a:rPr lang="en-US" altLang="zh-CN" dirty="0" smtClean="0">
                <a:solidFill>
                  <a:srgbClr val="FF0000"/>
                </a:solidFill>
                <a:ea typeface="宋体" pitchFamily="2" charset="-122"/>
              </a:rPr>
              <a:t>Windows</a:t>
            </a:r>
            <a:r>
              <a:rPr lang="zh-CN" altLang="en-US" dirty="0">
                <a:solidFill>
                  <a:srgbClr val="FF0000"/>
                </a:solidFill>
                <a:ea typeface="宋体" pitchFamily="2" charset="-122"/>
              </a:rPr>
              <a:t>、</a:t>
            </a:r>
            <a:r>
              <a:rPr lang="en-US" altLang="zh-CN" dirty="0" smtClean="0">
                <a:solidFill>
                  <a:srgbClr val="FF0000"/>
                </a:solidFill>
                <a:ea typeface="宋体" pitchFamily="2" charset="-122"/>
              </a:rPr>
              <a:t>Linux</a:t>
            </a:r>
            <a:r>
              <a:rPr lang="en-US" altLang="zh-CN" dirty="0">
                <a:solidFill>
                  <a:srgbClr val="FF0000"/>
                </a:solidFill>
                <a:ea typeface="宋体" pitchFamily="2" charset="-122"/>
              </a:rPr>
              <a:t>......</a:t>
            </a:r>
          </a:p>
        </p:txBody>
      </p:sp>
      <p:sp>
        <p:nvSpPr>
          <p:cNvPr id="50181" name="AutoShape 16"/>
          <p:cNvSpPr>
            <a:spLocks noChangeArrowheads="1"/>
          </p:cNvSpPr>
          <p:nvPr/>
        </p:nvSpPr>
        <p:spPr bwMode="auto">
          <a:xfrm>
            <a:off x="4879975" y="4994275"/>
            <a:ext cx="2820989" cy="1174790"/>
          </a:xfrm>
          <a:prstGeom prst="wedgeRoundRectCallout">
            <a:avLst>
              <a:gd name="adj1" fmla="val 21824"/>
              <a:gd name="adj2" fmla="val -91644"/>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spcBef>
                <a:spcPct val="50000"/>
              </a:spcBef>
            </a:pPr>
            <a:r>
              <a:rPr lang="zh-CN" altLang="en-US" dirty="0">
                <a:solidFill>
                  <a:srgbClr val="FF0000"/>
                </a:solidFill>
                <a:ea typeface="宋体" pitchFamily="2" charset="-122"/>
              </a:rPr>
              <a:t>桌面操作系统：</a:t>
            </a:r>
          </a:p>
          <a:p>
            <a:pPr>
              <a:spcBef>
                <a:spcPct val="50000"/>
              </a:spcBef>
            </a:pPr>
            <a:r>
              <a:rPr lang="en-US" altLang="zh-CN" dirty="0">
                <a:solidFill>
                  <a:srgbClr val="FF0000"/>
                </a:solidFill>
                <a:ea typeface="宋体" pitchFamily="2" charset="-122"/>
              </a:rPr>
              <a:t>Windows</a:t>
            </a:r>
            <a:r>
              <a:rPr lang="zh-CN" altLang="en-US" dirty="0" smtClean="0">
                <a:solidFill>
                  <a:srgbClr val="FF0000"/>
                </a:solidFill>
                <a:ea typeface="宋体" pitchFamily="2" charset="-122"/>
              </a:rPr>
              <a:t>、</a:t>
            </a:r>
            <a:r>
              <a:rPr lang="en-US" altLang="zh-CN" dirty="0" smtClean="0">
                <a:solidFill>
                  <a:srgbClr val="FF0000"/>
                </a:solidFill>
                <a:ea typeface="宋体" pitchFamily="2" charset="-122"/>
              </a:rPr>
              <a:t>Mac OS X</a:t>
            </a:r>
            <a:r>
              <a:rPr lang="zh-CN" altLang="en-US" dirty="0" smtClean="0">
                <a:solidFill>
                  <a:srgbClr val="FF0000"/>
                </a:solidFill>
                <a:ea typeface="宋体" pitchFamily="2" charset="-122"/>
              </a:rPr>
              <a:t>、</a:t>
            </a:r>
            <a:r>
              <a:rPr lang="en-US" altLang="zh-CN" dirty="0" smtClean="0">
                <a:solidFill>
                  <a:srgbClr val="FF0000"/>
                </a:solidFill>
                <a:ea typeface="宋体" pitchFamily="2" charset="-122"/>
              </a:rPr>
              <a:t>Linux</a:t>
            </a:r>
            <a:r>
              <a:rPr lang="en-US" altLang="zh-CN" dirty="0">
                <a:solidFill>
                  <a:srgbClr val="FF0000"/>
                </a:solidFill>
                <a:ea typeface="宋体" pitchFamily="2" charset="-122"/>
              </a:rPr>
              <a:t>…</a:t>
            </a:r>
          </a:p>
        </p:txBody>
      </p:sp>
      <p:sp>
        <p:nvSpPr>
          <p:cNvPr id="50182" name="AutoShape 17"/>
          <p:cNvSpPr>
            <a:spLocks noChangeArrowheads="1"/>
          </p:cNvSpPr>
          <p:nvPr/>
        </p:nvSpPr>
        <p:spPr bwMode="auto">
          <a:xfrm>
            <a:off x="8085139" y="4879975"/>
            <a:ext cx="3213125" cy="1174790"/>
          </a:xfrm>
          <a:prstGeom prst="wedgeRoundRectCallout">
            <a:avLst>
              <a:gd name="adj1" fmla="val 6009"/>
              <a:gd name="adj2" fmla="val -8005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spcBef>
                <a:spcPct val="50000"/>
              </a:spcBef>
            </a:pPr>
            <a:r>
              <a:rPr lang="zh-CN" altLang="en-US" dirty="0">
                <a:solidFill>
                  <a:srgbClr val="FF0000"/>
                </a:solidFill>
                <a:ea typeface="宋体" pitchFamily="2" charset="-122"/>
              </a:rPr>
              <a:t>服务器操作系统：</a:t>
            </a:r>
          </a:p>
          <a:p>
            <a:pPr>
              <a:spcBef>
                <a:spcPct val="50000"/>
              </a:spcBef>
            </a:pPr>
            <a:r>
              <a:rPr lang="en-US" altLang="zh-CN" dirty="0">
                <a:solidFill>
                  <a:srgbClr val="FF0000"/>
                </a:solidFill>
                <a:ea typeface="宋体" pitchFamily="2" charset="-122"/>
              </a:rPr>
              <a:t>Unix</a:t>
            </a:r>
            <a:r>
              <a:rPr lang="zh-CN" altLang="en-US" dirty="0">
                <a:solidFill>
                  <a:srgbClr val="FF0000"/>
                </a:solidFill>
                <a:ea typeface="宋体" pitchFamily="2" charset="-122"/>
              </a:rPr>
              <a:t>、</a:t>
            </a:r>
            <a:r>
              <a:rPr lang="en-US" altLang="zh-CN" dirty="0">
                <a:solidFill>
                  <a:srgbClr val="FF0000"/>
                </a:solidFill>
                <a:ea typeface="宋体" pitchFamily="2" charset="-122"/>
              </a:rPr>
              <a:t>Linux</a:t>
            </a:r>
            <a:r>
              <a:rPr lang="zh-CN" altLang="en-US" dirty="0">
                <a:solidFill>
                  <a:srgbClr val="FF0000"/>
                </a:solidFill>
                <a:ea typeface="宋体" pitchFamily="2" charset="-122"/>
              </a:rPr>
              <a:t>、</a:t>
            </a:r>
            <a:r>
              <a:rPr lang="en-US" altLang="zh-CN" dirty="0">
                <a:solidFill>
                  <a:srgbClr val="FF0000"/>
                </a:solidFill>
                <a:ea typeface="宋体" pitchFamily="2" charset="-122"/>
              </a:rPr>
              <a:t>Windows</a:t>
            </a:r>
            <a:r>
              <a:rPr lang="zh-CN" altLang="en-US" dirty="0">
                <a:solidFill>
                  <a:srgbClr val="FF0000"/>
                </a:solidFill>
                <a:ea typeface="宋体" pitchFamily="2" charset="-122"/>
              </a:rPr>
              <a:t>、</a:t>
            </a:r>
            <a:r>
              <a:rPr lang="en-US" altLang="zh-CN" dirty="0">
                <a:solidFill>
                  <a:srgbClr val="FF0000"/>
                </a:solidFill>
                <a:ea typeface="宋体" pitchFamily="2" charset="-122"/>
              </a:rPr>
              <a:t>Solaris</a:t>
            </a:r>
            <a:r>
              <a:rPr lang="zh-CN" altLang="en-US" dirty="0">
                <a:solidFill>
                  <a:srgbClr val="FF0000"/>
                </a:solidFill>
                <a:ea typeface="宋体" pitchFamily="2" charset="-122"/>
              </a:rPr>
              <a:t>、</a:t>
            </a:r>
            <a:r>
              <a:rPr lang="en-US" altLang="zh-CN" dirty="0">
                <a:solidFill>
                  <a:srgbClr val="FF0000"/>
                </a:solidFill>
                <a:ea typeface="宋体" pitchFamily="2" charset="-122"/>
              </a:rPr>
              <a:t>AIX…</a:t>
            </a:r>
          </a:p>
        </p:txBody>
      </p:sp>
      <p:sp>
        <p:nvSpPr>
          <p:cNvPr id="2" name="标题 1"/>
          <p:cNvSpPr>
            <a:spLocks noGrp="1"/>
          </p:cNvSpPr>
          <p:nvPr>
            <p:ph type="title"/>
          </p:nvPr>
        </p:nvSpPr>
        <p:spPr>
          <a:xfrm>
            <a:off x="609600" y="322468"/>
            <a:ext cx="10972800" cy="576262"/>
          </a:xfrm>
        </p:spPr>
        <p:txBody>
          <a:bodyPr/>
          <a:lstStyle/>
          <a:p>
            <a:r>
              <a:rPr lang="zh-CN" altLang="en-US" dirty="0">
                <a:solidFill>
                  <a:srgbClr val="FF0000"/>
                </a:solidFill>
                <a:latin typeface="楷体" pitchFamily="49" charset="-122"/>
                <a:ea typeface="楷体" pitchFamily="49" charset="-122"/>
              </a:rPr>
              <a:t>计算机应用</a:t>
            </a:r>
            <a:r>
              <a:rPr lang="zh-CN" altLang="en-US" dirty="0" smtClean="0">
                <a:solidFill>
                  <a:srgbClr val="FF0000"/>
                </a:solidFill>
                <a:latin typeface="楷体" pitchFamily="49" charset="-122"/>
                <a:ea typeface="楷体" pitchFamily="49" charset="-122"/>
              </a:rPr>
              <a:t>领域</a:t>
            </a:r>
            <a:endParaRPr lang="zh-CN" altLang="en-US" dirty="0"/>
          </a:p>
        </p:txBody>
      </p:sp>
      <p:sp>
        <p:nvSpPr>
          <p:cNvPr id="3" name="内容占位符 2"/>
          <p:cNvSpPr>
            <a:spLocks noGrp="1"/>
          </p:cNvSpPr>
          <p:nvPr>
            <p:ph idx="1"/>
          </p:nvPr>
        </p:nvSpPr>
        <p:spPr>
          <a:xfrm>
            <a:off x="810224" y="1087201"/>
            <a:ext cx="10772176" cy="1447246"/>
          </a:xfrm>
        </p:spPr>
        <p:txBody>
          <a:bodyPr/>
          <a:lstStyle/>
          <a:p>
            <a:endParaRPr lang="zh-CN" altLang="en-US" dirty="0"/>
          </a:p>
        </p:txBody>
      </p:sp>
    </p:spTree>
    <p:extLst>
      <p:ext uri="{BB962C8B-B14F-4D97-AF65-F5344CB8AC3E}">
        <p14:creationId xmlns:p14="http://schemas.microsoft.com/office/powerpoint/2010/main" val="3087729307"/>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sz="2800" dirty="0" smtClean="0"/>
              <a:t>三、</a:t>
            </a:r>
            <a:r>
              <a:rPr lang="en-US" altLang="zh-CN" sz="2800" dirty="0" smtClean="0">
                <a:solidFill>
                  <a:srgbClr val="FF3300"/>
                </a:solidFill>
              </a:rPr>
              <a:t>Client-Server</a:t>
            </a:r>
            <a:endParaRPr lang="en-US" altLang="zh-CN" sz="2800" dirty="0">
              <a:solidFill>
                <a:srgbClr val="FF3300"/>
              </a:solidFill>
            </a:endParaRPr>
          </a:p>
        </p:txBody>
      </p:sp>
      <p:sp>
        <p:nvSpPr>
          <p:cNvPr id="2" name="内容占位符 1"/>
          <p:cNvSpPr>
            <a:spLocks noGrp="1"/>
          </p:cNvSpPr>
          <p:nvPr>
            <p:ph idx="1"/>
          </p:nvPr>
        </p:nvSpPr>
        <p:spPr/>
        <p:txBody>
          <a:bodyPr/>
          <a:lstStyle/>
          <a:p>
            <a:pPr>
              <a:lnSpc>
                <a:spcPct val="90000"/>
              </a:lnSpc>
            </a:pPr>
            <a:r>
              <a:rPr lang="en-US" altLang="zh-CN" sz="2000" b="1" dirty="0">
                <a:solidFill>
                  <a:srgbClr val="FF3300"/>
                </a:solidFill>
                <a:ea typeface="MS PGothic" pitchFamily="34" charset="-128"/>
              </a:rPr>
              <a:t>Client-Server Computing</a:t>
            </a:r>
          </a:p>
          <a:p>
            <a:pPr lvl="1">
              <a:lnSpc>
                <a:spcPct val="90000"/>
              </a:lnSpc>
            </a:pPr>
            <a:r>
              <a:rPr lang="en-US" altLang="zh-CN" dirty="0">
                <a:ea typeface="MS PGothic" pitchFamily="34" charset="-128"/>
              </a:rPr>
              <a:t>Dumb terminals supplanted by smart PCs</a:t>
            </a:r>
          </a:p>
          <a:p>
            <a:pPr lvl="1">
              <a:lnSpc>
                <a:spcPct val="90000"/>
              </a:lnSpc>
            </a:pPr>
            <a:r>
              <a:rPr lang="en-US" altLang="zh-CN" dirty="0">
                <a:ea typeface="MS PGothic" pitchFamily="34" charset="-128"/>
              </a:rPr>
              <a:t>Many systems now </a:t>
            </a:r>
            <a:r>
              <a:rPr lang="en-US" altLang="zh-CN" b="1" dirty="0">
                <a:solidFill>
                  <a:srgbClr val="3366FF"/>
                </a:solidFill>
                <a:ea typeface="MS PGothic" pitchFamily="34" charset="-128"/>
              </a:rPr>
              <a:t>servers</a:t>
            </a:r>
            <a:r>
              <a:rPr lang="en-US" altLang="zh-CN" dirty="0">
                <a:ea typeface="MS PGothic" pitchFamily="34" charset="-128"/>
              </a:rPr>
              <a:t>, responding to requests generated by </a:t>
            </a:r>
            <a:r>
              <a:rPr lang="en-US" altLang="zh-CN" b="1" dirty="0">
                <a:solidFill>
                  <a:srgbClr val="3366FF"/>
                </a:solidFill>
                <a:ea typeface="MS PGothic" pitchFamily="34" charset="-128"/>
              </a:rPr>
              <a:t>clients</a:t>
            </a:r>
          </a:p>
          <a:p>
            <a:pPr lvl="2">
              <a:lnSpc>
                <a:spcPct val="90000"/>
              </a:lnSpc>
            </a:pPr>
            <a:r>
              <a:rPr lang="en-US" altLang="zh-CN" b="1" dirty="0">
                <a:solidFill>
                  <a:srgbClr val="3366FF"/>
                </a:solidFill>
                <a:ea typeface="MS PGothic" pitchFamily="34" charset="-128"/>
              </a:rPr>
              <a:t>Compute-server system </a:t>
            </a:r>
            <a:r>
              <a:rPr lang="en-US" altLang="zh-CN" dirty="0">
                <a:ea typeface="MS PGothic" pitchFamily="34" charset="-128"/>
              </a:rPr>
              <a:t>provides an interface to client to request services (i.e., database)</a:t>
            </a:r>
          </a:p>
          <a:p>
            <a:pPr lvl="2">
              <a:lnSpc>
                <a:spcPct val="90000"/>
              </a:lnSpc>
            </a:pPr>
            <a:r>
              <a:rPr lang="en-US" altLang="zh-CN" b="1" dirty="0">
                <a:solidFill>
                  <a:srgbClr val="3366FF"/>
                </a:solidFill>
                <a:ea typeface="MS PGothic" pitchFamily="34" charset="-128"/>
              </a:rPr>
              <a:t>File-server system </a:t>
            </a:r>
            <a:r>
              <a:rPr lang="en-US" altLang="zh-CN" dirty="0">
                <a:ea typeface="MS PGothic" pitchFamily="34" charset="-128"/>
              </a:rPr>
              <a:t>provides interface for clients to store and retrieve files</a:t>
            </a:r>
          </a:p>
          <a:p>
            <a:endParaRPr lang="zh-CN" altLang="en-US" dirty="0"/>
          </a:p>
        </p:txBody>
      </p:sp>
      <p:sp>
        <p:nvSpPr>
          <p:cNvPr id="82947" name="Rectangle 4"/>
          <p:cNvSpPr>
            <a:spLocks noChangeArrowheads="1"/>
          </p:cNvSpPr>
          <p:nvPr/>
        </p:nvSpPr>
        <p:spPr bwMode="auto">
          <a:xfrm>
            <a:off x="2056620" y="1518907"/>
            <a:ext cx="73517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35000"/>
              </a:spcBef>
              <a:buClr>
                <a:srgbClr val="993300"/>
              </a:buClr>
              <a:buSzPct val="90000"/>
              <a:buFont typeface="Monotype Sorts" pitchFamily="2" charset="2"/>
              <a:buChar char="n"/>
            </a:pPr>
            <a:endParaRPr kumimoji="1" lang="en-US" altLang="zh-CN" dirty="0">
              <a:ea typeface="MS PGothic" pitchFamily="34" charset="-128"/>
            </a:endParaRPr>
          </a:p>
        </p:txBody>
      </p:sp>
      <p:pic>
        <p:nvPicPr>
          <p:cNvPr id="82948" name="Picture 1" descr="1_18.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5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mtClean="0"/>
              <a:t>Chapter Objectives</a:t>
            </a:r>
          </a:p>
        </p:txBody>
      </p:sp>
      <p:sp>
        <p:nvSpPr>
          <p:cNvPr id="6147" name="Rectangle 3"/>
          <p:cNvSpPr>
            <a:spLocks noGrp="1" noChangeArrowheads="1"/>
          </p:cNvSpPr>
          <p:nvPr>
            <p:ph idx="1"/>
          </p:nvPr>
        </p:nvSpPr>
        <p:spPr/>
        <p:txBody>
          <a:bodyPr/>
          <a:lstStyle/>
          <a:p>
            <a:pPr eaLnBrk="1" hangingPunct="1"/>
            <a:r>
              <a:rPr lang="en-US" altLang="zh-CN" dirty="0">
                <a:latin typeface="Arial" pitchFamily="34" charset="0"/>
                <a:ea typeface="宋体" pitchFamily="2" charset="-122"/>
              </a:rPr>
              <a:t>Describe the general organization of a computer system and the role </a:t>
            </a:r>
            <a:r>
              <a:rPr lang="en-US" altLang="zh-CN" dirty="0" smtClean="0">
                <a:latin typeface="Arial" pitchFamily="34" charset="0"/>
                <a:ea typeface="宋体" pitchFamily="2" charset="-122"/>
              </a:rPr>
              <a:t>of interrupts</a:t>
            </a:r>
            <a:r>
              <a:rPr lang="en-US" altLang="zh-CN" dirty="0">
                <a:latin typeface="Arial" pitchFamily="34" charset="0"/>
                <a:ea typeface="宋体" pitchFamily="2" charset="-122"/>
              </a:rPr>
              <a:t>.</a:t>
            </a:r>
          </a:p>
          <a:p>
            <a:pPr eaLnBrk="1" hangingPunct="1"/>
            <a:r>
              <a:rPr lang="en-US" altLang="zh-CN" dirty="0" smtClean="0">
                <a:latin typeface="Arial" pitchFamily="34" charset="0"/>
                <a:ea typeface="宋体" pitchFamily="2" charset="-122"/>
              </a:rPr>
              <a:t>Describe </a:t>
            </a:r>
            <a:r>
              <a:rPr lang="en-US" altLang="zh-CN" dirty="0">
                <a:latin typeface="Arial" pitchFamily="34" charset="0"/>
                <a:ea typeface="宋体" pitchFamily="2" charset="-122"/>
              </a:rPr>
              <a:t>the components in a modern multiprocessor computer system.</a:t>
            </a:r>
          </a:p>
          <a:p>
            <a:pPr eaLnBrk="1" hangingPunct="1"/>
            <a:r>
              <a:rPr lang="en-US" altLang="zh-CN" dirty="0" smtClean="0">
                <a:latin typeface="Arial" pitchFamily="34" charset="0"/>
                <a:ea typeface="宋体" pitchFamily="2" charset="-122"/>
              </a:rPr>
              <a:t>Illustrate </a:t>
            </a:r>
            <a:r>
              <a:rPr lang="en-US" altLang="zh-CN" dirty="0">
                <a:latin typeface="Arial" pitchFamily="34" charset="0"/>
                <a:ea typeface="宋体" pitchFamily="2" charset="-122"/>
              </a:rPr>
              <a:t>the transition from user mode to kernel mode.</a:t>
            </a:r>
          </a:p>
          <a:p>
            <a:pPr eaLnBrk="1" hangingPunct="1"/>
            <a:r>
              <a:rPr lang="en-US" altLang="zh-CN" dirty="0" smtClean="0">
                <a:latin typeface="Arial" pitchFamily="34" charset="0"/>
                <a:ea typeface="宋体" pitchFamily="2" charset="-122"/>
              </a:rPr>
              <a:t>Discuss </a:t>
            </a:r>
            <a:r>
              <a:rPr lang="en-US" altLang="zh-CN" dirty="0">
                <a:latin typeface="Arial" pitchFamily="34" charset="0"/>
                <a:ea typeface="宋体" pitchFamily="2" charset="-122"/>
              </a:rPr>
              <a:t>how operating systems are used in various computing </a:t>
            </a:r>
            <a:r>
              <a:rPr lang="en-US" altLang="zh-CN" dirty="0" smtClean="0">
                <a:latin typeface="Arial" pitchFamily="34" charset="0"/>
                <a:ea typeface="宋体" pitchFamily="2" charset="-122"/>
              </a:rPr>
              <a:t>environments</a:t>
            </a:r>
            <a:r>
              <a:rPr lang="en-US" altLang="zh-CN" dirty="0">
                <a:latin typeface="Arial" pitchFamily="34" charset="0"/>
                <a:ea typeface="宋体" pitchFamily="2" charset="-122"/>
              </a:rPr>
              <a:t>.</a:t>
            </a:r>
          </a:p>
          <a:p>
            <a:pPr eaLnBrk="1" hangingPunct="1"/>
            <a:r>
              <a:rPr lang="en-US" altLang="zh-CN" dirty="0" smtClean="0">
                <a:latin typeface="Arial" pitchFamily="34" charset="0"/>
                <a:ea typeface="宋体" pitchFamily="2" charset="-122"/>
              </a:rPr>
              <a:t>Provide </a:t>
            </a:r>
            <a:r>
              <a:rPr lang="en-US" altLang="zh-CN" dirty="0">
                <a:latin typeface="Arial" pitchFamily="34" charset="0"/>
                <a:ea typeface="宋体" pitchFamily="2" charset="-122"/>
              </a:rPr>
              <a:t>examples of free and open-source operating systems.</a:t>
            </a:r>
            <a:endParaRPr lang="zh-CN" altLang="en-US" b="0" dirty="0" smtClean="0">
              <a:latin typeface="Arial" pitchFamily="34" charset="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zh-CN" altLang="en-US" sz="2800" dirty="0"/>
              <a:t>四</a:t>
            </a:r>
            <a:r>
              <a:rPr lang="zh-CN" altLang="en-US" sz="2800" dirty="0" smtClean="0"/>
              <a:t>、</a:t>
            </a:r>
            <a:r>
              <a:rPr lang="en-US" altLang="zh-CN" sz="2800" dirty="0" smtClean="0">
                <a:solidFill>
                  <a:srgbClr val="FF3300"/>
                </a:solidFill>
              </a:rPr>
              <a:t> </a:t>
            </a:r>
            <a:r>
              <a:rPr lang="en-US" altLang="zh-CN" sz="2800" dirty="0">
                <a:solidFill>
                  <a:srgbClr val="FF3300"/>
                </a:solidFill>
              </a:rPr>
              <a:t>Peer-to-Peer</a:t>
            </a:r>
          </a:p>
        </p:txBody>
      </p:sp>
      <p:sp>
        <p:nvSpPr>
          <p:cNvPr id="83971" name="Rectangle 3"/>
          <p:cNvSpPr>
            <a:spLocks noGrp="1" noChangeArrowheads="1"/>
          </p:cNvSpPr>
          <p:nvPr>
            <p:ph idx="1"/>
          </p:nvPr>
        </p:nvSpPr>
        <p:spPr/>
        <p:txBody>
          <a:bodyPr/>
          <a:lstStyle/>
          <a:p>
            <a:r>
              <a:rPr lang="en-US" altLang="zh-CN" sz="2000" dirty="0">
                <a:latin typeface="Arial" pitchFamily="34" charset="0"/>
              </a:rPr>
              <a:t>Another model of distributed system</a:t>
            </a:r>
          </a:p>
          <a:p>
            <a:r>
              <a:rPr lang="en-US" altLang="zh-CN" sz="2000" dirty="0">
                <a:latin typeface="Arial" pitchFamily="34" charset="0"/>
              </a:rPr>
              <a:t>P2P does not distinguish clients and servers</a:t>
            </a:r>
          </a:p>
          <a:p>
            <a:pPr lvl="1"/>
            <a:r>
              <a:rPr lang="en-US" altLang="zh-CN" sz="2000" dirty="0">
                <a:latin typeface="Arial" pitchFamily="34" charset="0"/>
              </a:rPr>
              <a:t>Instead all nodes are considered peers</a:t>
            </a:r>
          </a:p>
          <a:p>
            <a:pPr lvl="1"/>
            <a:r>
              <a:rPr lang="en-US" altLang="zh-CN" sz="2000" dirty="0">
                <a:latin typeface="Arial" pitchFamily="34" charset="0"/>
              </a:rPr>
              <a:t>May each act as client, server or both</a:t>
            </a:r>
          </a:p>
          <a:p>
            <a:pPr lvl="1"/>
            <a:r>
              <a:rPr lang="en-US" altLang="zh-CN" sz="2000" dirty="0">
                <a:latin typeface="Arial" pitchFamily="34" charset="0"/>
              </a:rPr>
              <a:t>Node must join P2P network</a:t>
            </a:r>
          </a:p>
          <a:p>
            <a:pPr lvl="2"/>
            <a:r>
              <a:rPr lang="en-US" altLang="zh-CN" sz="1800" dirty="0">
                <a:latin typeface="Arial" pitchFamily="34" charset="0"/>
              </a:rPr>
              <a:t>Registers its service with central lookup service on network, or</a:t>
            </a:r>
          </a:p>
          <a:p>
            <a:pPr lvl="2"/>
            <a:r>
              <a:rPr lang="en-US" altLang="zh-CN" sz="1800" dirty="0">
                <a:latin typeface="Arial" pitchFamily="34" charset="0"/>
              </a:rPr>
              <a:t>Broadcast request for service and respond to requests for service via </a:t>
            </a:r>
            <a:r>
              <a:rPr lang="en-US" altLang="zh-CN" sz="1800" i="1" dirty="0">
                <a:latin typeface="Arial" pitchFamily="34" charset="0"/>
              </a:rPr>
              <a:t>discovery protocol</a:t>
            </a:r>
          </a:p>
          <a:p>
            <a:pPr lvl="1"/>
            <a:r>
              <a:rPr lang="en-US" altLang="zh-CN" sz="2000" dirty="0">
                <a:latin typeface="Arial" pitchFamily="34" charset="0"/>
              </a:rPr>
              <a:t>Examples include</a:t>
            </a:r>
            <a:r>
              <a:rPr lang="en-US" altLang="zh-CN" sz="2000" i="1" dirty="0">
                <a:latin typeface="Arial" pitchFamily="34" charset="0"/>
              </a:rPr>
              <a:t> </a:t>
            </a:r>
            <a:r>
              <a:rPr lang="en-US" altLang="zh-CN" sz="2000" dirty="0">
                <a:latin typeface="Arial" pitchFamily="34" charset="0"/>
              </a:rPr>
              <a:t>Napster</a:t>
            </a:r>
            <a:r>
              <a:rPr lang="en-US" altLang="zh-CN" sz="2000" i="1" dirty="0">
                <a:latin typeface="Arial" pitchFamily="34" charset="0"/>
              </a:rPr>
              <a:t> </a:t>
            </a:r>
            <a:r>
              <a:rPr lang="en-US" altLang="zh-CN" sz="2000" dirty="0">
                <a:latin typeface="Arial" pitchFamily="34" charset="0"/>
              </a:rPr>
              <a:t>and</a:t>
            </a:r>
            <a:r>
              <a:rPr lang="en-US" altLang="zh-CN" sz="2000" i="1" dirty="0">
                <a:latin typeface="Arial" pitchFamily="34" charset="0"/>
              </a:rPr>
              <a:t> </a:t>
            </a:r>
            <a:r>
              <a:rPr lang="en-US" altLang="zh-CN" sz="2000" dirty="0">
                <a:latin typeface="Arial" pitchFamily="34" charset="0"/>
              </a:rPr>
              <a:t>Gnutella</a:t>
            </a:r>
            <a:r>
              <a:rPr lang="en-US" altLang="zh-CN" sz="2000" i="1" dirty="0">
                <a:latin typeface="Arial" pitchFamily="34" charset="0"/>
              </a:rPr>
              <a:t>, </a:t>
            </a:r>
            <a:r>
              <a:rPr lang="en-US" altLang="zh-CN" sz="2000" dirty="0">
                <a:solidFill>
                  <a:srgbClr val="3366FF"/>
                </a:solidFill>
                <a:latin typeface="Arial" pitchFamily="34" charset="0"/>
              </a:rPr>
              <a:t>Voice over IP </a:t>
            </a:r>
            <a:r>
              <a:rPr lang="en-US" altLang="zh-CN" sz="2000" i="1" dirty="0">
                <a:latin typeface="Arial" pitchFamily="34" charset="0"/>
              </a:rPr>
              <a:t>(</a:t>
            </a:r>
            <a:r>
              <a:rPr lang="en-US" altLang="zh-CN" sz="2000" dirty="0">
                <a:solidFill>
                  <a:srgbClr val="3366FF"/>
                </a:solidFill>
                <a:latin typeface="Arial" pitchFamily="34" charset="0"/>
              </a:rPr>
              <a:t>VoIP</a:t>
            </a:r>
            <a:r>
              <a:rPr lang="en-US" altLang="zh-CN" sz="2000" i="1" dirty="0">
                <a:latin typeface="Arial" pitchFamily="34" charset="0"/>
              </a:rPr>
              <a:t>) </a:t>
            </a:r>
            <a:r>
              <a:rPr lang="en-US" altLang="zh-CN" sz="2000" dirty="0">
                <a:latin typeface="Arial" pitchFamily="34" charset="0"/>
              </a:rPr>
              <a:t>such as Skype </a:t>
            </a:r>
            <a:endParaRPr lang="en-US" altLang="zh-CN" sz="2000" dirty="0" smtClean="0">
              <a:latin typeface="Arial" pitchFamily="34" charset="0"/>
            </a:endParaRPr>
          </a:p>
          <a:p>
            <a:pPr lvl="1"/>
            <a:endParaRPr lang="en-US" altLang="zh-CN" sz="2000" dirty="0">
              <a:latin typeface="Arial" pitchFamily="34" charset="0"/>
            </a:endParaRPr>
          </a:p>
          <a:p>
            <a:r>
              <a:rPr lang="en-US" altLang="zh-CN" dirty="0" err="1" smtClean="0">
                <a:solidFill>
                  <a:srgbClr val="FF0000"/>
                </a:solidFill>
                <a:latin typeface="Arial" pitchFamily="34" charset="0"/>
              </a:rPr>
              <a:t>Blockchain</a:t>
            </a:r>
            <a:r>
              <a:rPr lang="en-US" altLang="zh-CN" dirty="0" smtClean="0">
                <a:solidFill>
                  <a:srgbClr val="FF0000"/>
                </a:solidFill>
                <a:latin typeface="Arial" pitchFamily="34" charset="0"/>
              </a:rPr>
              <a:t> </a:t>
            </a:r>
            <a:r>
              <a:rPr lang="en-US" altLang="zh-CN" dirty="0" smtClean="0">
                <a:latin typeface="Arial" pitchFamily="34" charset="0"/>
              </a:rPr>
              <a:t>technology </a:t>
            </a:r>
            <a:r>
              <a:rPr lang="zh-CN" altLang="en-US" dirty="0" smtClean="0">
                <a:latin typeface="Arial" pitchFamily="34" charset="0"/>
              </a:rPr>
              <a:t>区块链</a:t>
            </a:r>
            <a:r>
              <a:rPr lang="zh-CN" altLang="en-US" dirty="0">
                <a:latin typeface="Arial" pitchFamily="34" charset="0"/>
              </a:rPr>
              <a:t>技术</a:t>
            </a:r>
            <a:endParaRPr lang="en-US" altLang="zh-CN" dirty="0" smtClean="0">
              <a:latin typeface="Arial" pitchFamily="34" charset="0"/>
            </a:endParaRPr>
          </a:p>
        </p:txBody>
      </p:sp>
      <p:pic>
        <p:nvPicPr>
          <p:cNvPr id="83972" name="Picture 1" descr="1_1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8900" y="995364"/>
            <a:ext cx="2668588"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sz="2800" dirty="0"/>
              <a:t>五</a:t>
            </a:r>
            <a:r>
              <a:rPr lang="zh-CN" altLang="en-US" sz="2800" dirty="0" smtClean="0"/>
              <a:t>、</a:t>
            </a:r>
            <a:r>
              <a:rPr lang="en-US" altLang="zh-CN" sz="2800" dirty="0" smtClean="0"/>
              <a:t> </a:t>
            </a:r>
            <a:r>
              <a:rPr lang="en-US" altLang="zh-CN" sz="2800" dirty="0">
                <a:solidFill>
                  <a:srgbClr val="FF3300"/>
                </a:solidFill>
              </a:rPr>
              <a:t>Virtualization</a:t>
            </a:r>
          </a:p>
        </p:txBody>
      </p:sp>
      <p:sp>
        <p:nvSpPr>
          <p:cNvPr id="84995" name="Rectangle 3"/>
          <p:cNvSpPr>
            <a:spLocks noGrp="1" noChangeArrowheads="1"/>
          </p:cNvSpPr>
          <p:nvPr>
            <p:ph idx="1"/>
          </p:nvPr>
        </p:nvSpPr>
        <p:spPr/>
        <p:txBody>
          <a:bodyPr/>
          <a:lstStyle/>
          <a:p>
            <a:r>
              <a:rPr lang="en-US" altLang="zh-CN" dirty="0">
                <a:latin typeface="Arial" pitchFamily="34" charset="0"/>
              </a:rPr>
              <a:t>Allows operating systems to run applications within other </a:t>
            </a:r>
            <a:r>
              <a:rPr lang="en-US" altLang="zh-CN" dirty="0" err="1">
                <a:latin typeface="Arial" pitchFamily="34" charset="0"/>
              </a:rPr>
              <a:t>OSes</a:t>
            </a:r>
            <a:endParaRPr lang="en-US" altLang="zh-CN" dirty="0">
              <a:latin typeface="Arial" pitchFamily="34" charset="0"/>
            </a:endParaRPr>
          </a:p>
          <a:p>
            <a:pPr lvl="1"/>
            <a:r>
              <a:rPr lang="en-US" altLang="zh-CN" sz="2000" dirty="0">
                <a:latin typeface="Arial" pitchFamily="34" charset="0"/>
              </a:rPr>
              <a:t>Vast and growing industry</a:t>
            </a:r>
          </a:p>
          <a:p>
            <a:endParaRPr lang="en-US" altLang="zh-CN" sz="700" dirty="0">
              <a:latin typeface="Arial" pitchFamily="34" charset="0"/>
            </a:endParaRPr>
          </a:p>
          <a:p>
            <a:r>
              <a:rPr lang="en-US" altLang="zh-CN" dirty="0">
                <a:solidFill>
                  <a:srgbClr val="3366FF"/>
                </a:solidFill>
                <a:latin typeface="Arial" pitchFamily="34" charset="0"/>
              </a:rPr>
              <a:t>Emulation</a:t>
            </a:r>
            <a:r>
              <a:rPr lang="en-US" altLang="zh-CN" dirty="0">
                <a:latin typeface="Arial" pitchFamily="34" charset="0"/>
              </a:rPr>
              <a:t> used when source CPU type different from target type (i.e. PowerPC to Intel x86)</a:t>
            </a:r>
          </a:p>
          <a:p>
            <a:pPr lvl="1"/>
            <a:r>
              <a:rPr lang="en-US" altLang="zh-CN" sz="2000" dirty="0">
                <a:latin typeface="Arial" pitchFamily="34" charset="0"/>
              </a:rPr>
              <a:t>Generally slowest method</a:t>
            </a:r>
          </a:p>
          <a:p>
            <a:pPr lvl="1"/>
            <a:r>
              <a:rPr lang="en-US" altLang="zh-CN" sz="2000" dirty="0">
                <a:latin typeface="Arial" pitchFamily="34" charset="0"/>
              </a:rPr>
              <a:t>When computer language not compiled to native code – </a:t>
            </a:r>
            <a:r>
              <a:rPr lang="en-US" altLang="zh-CN" sz="2000" dirty="0">
                <a:solidFill>
                  <a:srgbClr val="3366FF"/>
                </a:solidFill>
                <a:latin typeface="Arial" pitchFamily="34" charset="0"/>
              </a:rPr>
              <a:t>Interpretation</a:t>
            </a:r>
          </a:p>
          <a:p>
            <a:r>
              <a:rPr lang="en-US" altLang="zh-CN" dirty="0">
                <a:solidFill>
                  <a:srgbClr val="3366FF"/>
                </a:solidFill>
                <a:latin typeface="Arial" pitchFamily="34" charset="0"/>
              </a:rPr>
              <a:t>Virtualization</a:t>
            </a:r>
            <a:r>
              <a:rPr lang="en-US" altLang="zh-CN" dirty="0">
                <a:latin typeface="Arial" pitchFamily="34" charset="0"/>
              </a:rPr>
              <a:t> – OS natively compiled for CPU, running </a:t>
            </a:r>
            <a:r>
              <a:rPr lang="en-US" altLang="zh-CN" dirty="0">
                <a:solidFill>
                  <a:srgbClr val="3366FF"/>
                </a:solidFill>
                <a:latin typeface="Arial" pitchFamily="34" charset="0"/>
              </a:rPr>
              <a:t>guest</a:t>
            </a:r>
            <a:r>
              <a:rPr lang="en-US" altLang="zh-CN" dirty="0">
                <a:latin typeface="Arial" pitchFamily="34" charset="0"/>
              </a:rPr>
              <a:t> </a:t>
            </a:r>
            <a:r>
              <a:rPr lang="en-US" altLang="zh-CN" dirty="0" err="1">
                <a:latin typeface="Arial" pitchFamily="34" charset="0"/>
              </a:rPr>
              <a:t>OSes</a:t>
            </a:r>
            <a:r>
              <a:rPr lang="en-US" altLang="zh-CN" dirty="0">
                <a:latin typeface="Arial" pitchFamily="34" charset="0"/>
              </a:rPr>
              <a:t>  also natively compiled </a:t>
            </a:r>
          </a:p>
          <a:p>
            <a:pPr lvl="1"/>
            <a:r>
              <a:rPr lang="en-US" altLang="zh-CN" sz="2000" dirty="0">
                <a:latin typeface="Arial" pitchFamily="34" charset="0"/>
              </a:rPr>
              <a:t>Consider VMware running </a:t>
            </a:r>
            <a:r>
              <a:rPr lang="en-US" altLang="zh-CN" sz="2000" dirty="0" err="1">
                <a:latin typeface="Arial" pitchFamily="34" charset="0"/>
              </a:rPr>
              <a:t>WinXP</a:t>
            </a:r>
            <a:r>
              <a:rPr lang="en-US" altLang="zh-CN" sz="2000" dirty="0">
                <a:latin typeface="Arial" pitchFamily="34" charset="0"/>
              </a:rPr>
              <a:t> guests, each running applications, all on native </a:t>
            </a:r>
            <a:r>
              <a:rPr lang="en-US" altLang="zh-CN" sz="2000" dirty="0" err="1">
                <a:latin typeface="Arial" pitchFamily="34" charset="0"/>
              </a:rPr>
              <a:t>WinXP</a:t>
            </a:r>
            <a:r>
              <a:rPr lang="en-US" altLang="zh-CN" sz="2000" dirty="0">
                <a:latin typeface="Arial" pitchFamily="34" charset="0"/>
              </a:rPr>
              <a:t> </a:t>
            </a:r>
            <a:r>
              <a:rPr lang="en-US" altLang="zh-CN" sz="2000" dirty="0">
                <a:solidFill>
                  <a:srgbClr val="3366FF"/>
                </a:solidFill>
                <a:latin typeface="Arial" pitchFamily="34" charset="0"/>
              </a:rPr>
              <a:t>host</a:t>
            </a:r>
            <a:r>
              <a:rPr lang="en-US" altLang="zh-CN" sz="2000" dirty="0">
                <a:latin typeface="Arial" pitchFamily="34" charset="0"/>
              </a:rPr>
              <a:t> OS</a:t>
            </a:r>
          </a:p>
          <a:p>
            <a:pPr lvl="1"/>
            <a:r>
              <a:rPr lang="en-US" altLang="zh-CN" sz="2000" dirty="0">
                <a:solidFill>
                  <a:srgbClr val="3366FF"/>
                </a:solidFill>
                <a:latin typeface="Arial" pitchFamily="34" charset="0"/>
              </a:rPr>
              <a:t>VMM</a:t>
            </a:r>
            <a:r>
              <a:rPr lang="en-US" altLang="zh-CN" sz="2000" dirty="0">
                <a:latin typeface="Arial" pitchFamily="34" charset="0"/>
              </a:rPr>
              <a:t> provides virtualization services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sz="2800" dirty="0" smtClean="0"/>
              <a:t> </a:t>
            </a:r>
            <a:r>
              <a:rPr lang="en-US" altLang="zh-CN" sz="2800" dirty="0"/>
              <a:t>Virtualization</a:t>
            </a:r>
          </a:p>
        </p:txBody>
      </p:sp>
      <p:sp>
        <p:nvSpPr>
          <p:cNvPr id="86019" name="Rectangle 3"/>
          <p:cNvSpPr>
            <a:spLocks noGrp="1" noChangeArrowheads="1"/>
          </p:cNvSpPr>
          <p:nvPr>
            <p:ph idx="1"/>
          </p:nvPr>
        </p:nvSpPr>
        <p:spPr/>
        <p:txBody>
          <a:bodyPr/>
          <a:lstStyle/>
          <a:p>
            <a:r>
              <a:rPr lang="en-US" altLang="zh-CN" sz="2400" b="0" dirty="0">
                <a:latin typeface="Arial" pitchFamily="34" charset="0"/>
              </a:rPr>
              <a:t>Use cases involve laptops and desktops running multiple </a:t>
            </a:r>
            <a:r>
              <a:rPr lang="en-US" altLang="zh-CN" sz="2400" b="0" dirty="0" err="1">
                <a:latin typeface="Arial" pitchFamily="34" charset="0"/>
              </a:rPr>
              <a:t>OSes</a:t>
            </a:r>
            <a:r>
              <a:rPr lang="en-US" altLang="zh-CN" sz="2400" b="0" dirty="0">
                <a:latin typeface="Arial" pitchFamily="34" charset="0"/>
              </a:rPr>
              <a:t> for exploration or compatibility</a:t>
            </a:r>
          </a:p>
          <a:p>
            <a:pPr lvl="1"/>
            <a:r>
              <a:rPr lang="en-US" altLang="zh-CN" sz="2000" b="0" dirty="0">
                <a:latin typeface="Arial" pitchFamily="34" charset="0"/>
              </a:rPr>
              <a:t>Apple laptop running Mac OS X host, Windows as a guest</a:t>
            </a:r>
          </a:p>
          <a:p>
            <a:pPr lvl="1"/>
            <a:r>
              <a:rPr lang="en-US" altLang="zh-CN" sz="2000" b="0" dirty="0">
                <a:latin typeface="Arial" pitchFamily="34" charset="0"/>
              </a:rPr>
              <a:t>Developing apps for multiple </a:t>
            </a:r>
            <a:r>
              <a:rPr lang="en-US" altLang="zh-CN" sz="2000" b="0" dirty="0" err="1">
                <a:latin typeface="Arial" pitchFamily="34" charset="0"/>
              </a:rPr>
              <a:t>OSes</a:t>
            </a:r>
            <a:r>
              <a:rPr lang="en-US" altLang="zh-CN" sz="2000" b="0" dirty="0">
                <a:latin typeface="Arial" pitchFamily="34" charset="0"/>
              </a:rPr>
              <a:t> without having multiple systems</a:t>
            </a:r>
          </a:p>
          <a:p>
            <a:pPr lvl="1"/>
            <a:r>
              <a:rPr lang="en-US" altLang="zh-CN" sz="2000" b="0" dirty="0">
                <a:latin typeface="Arial" pitchFamily="34" charset="0"/>
              </a:rPr>
              <a:t>QA testing applications without having multiple systems</a:t>
            </a:r>
          </a:p>
          <a:p>
            <a:pPr lvl="1"/>
            <a:r>
              <a:rPr lang="en-US" altLang="zh-CN" sz="2000" b="0" dirty="0">
                <a:latin typeface="Arial" pitchFamily="34" charset="0"/>
              </a:rPr>
              <a:t>Executing and managing compute environments within data centers</a:t>
            </a:r>
          </a:p>
          <a:p>
            <a:r>
              <a:rPr lang="en-US" altLang="zh-CN" sz="2400" b="0" dirty="0">
                <a:latin typeface="Arial" pitchFamily="34" charset="0"/>
              </a:rPr>
              <a:t>VMM can run natively, in which case they are also the host</a:t>
            </a:r>
          </a:p>
          <a:p>
            <a:pPr lvl="1"/>
            <a:r>
              <a:rPr lang="en-US" altLang="zh-CN" sz="2000" b="0" dirty="0">
                <a:latin typeface="Arial" pitchFamily="34" charset="0"/>
              </a:rPr>
              <a:t>There is no general purpose host then (VMware ESX and Citrix </a:t>
            </a:r>
            <a:r>
              <a:rPr lang="en-US" altLang="zh-CN" sz="2000" b="0" dirty="0" err="1">
                <a:latin typeface="Arial" pitchFamily="34" charset="0"/>
              </a:rPr>
              <a:t>XenServer</a:t>
            </a:r>
            <a:r>
              <a:rPr lang="en-US" altLang="zh-CN" sz="2000" b="0" dirty="0">
                <a:latin typeface="Arial" pitchFamily="34" charset="0"/>
              </a:rPr>
              <a:t>)</a:t>
            </a:r>
          </a:p>
          <a:p>
            <a:pPr lvl="2"/>
            <a:endParaRPr lang="en-US" altLang="zh-CN" sz="1800" b="0" dirty="0">
              <a:latin typeface="Arial" pitchFamily="34"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2800" dirty="0" smtClean="0"/>
              <a:t> </a:t>
            </a:r>
            <a:r>
              <a:rPr lang="en-US" altLang="zh-CN" sz="2800" dirty="0"/>
              <a:t>Virtualization</a:t>
            </a:r>
          </a:p>
        </p:txBody>
      </p:sp>
      <p:sp>
        <p:nvSpPr>
          <p:cNvPr id="2" name="内容占位符 1"/>
          <p:cNvSpPr>
            <a:spLocks noGrp="1"/>
          </p:cNvSpPr>
          <p:nvPr>
            <p:ph idx="1"/>
          </p:nvPr>
        </p:nvSpPr>
        <p:spPr/>
        <p:txBody>
          <a:bodyPr/>
          <a:lstStyle/>
          <a:p>
            <a:endParaRPr lang="zh-CN" altLang="en-US"/>
          </a:p>
        </p:txBody>
      </p:sp>
      <p:pic>
        <p:nvPicPr>
          <p:cNvPr id="87043" name="Picture 1" descr="1_20.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6807" y="1246741"/>
            <a:ext cx="7638836" cy="518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dirty="0"/>
              <a:t>六</a:t>
            </a:r>
            <a:r>
              <a:rPr lang="zh-CN" altLang="en-US" dirty="0" smtClean="0"/>
              <a:t>、</a:t>
            </a:r>
            <a:r>
              <a:rPr lang="en-US" altLang="zh-CN" dirty="0" smtClean="0">
                <a:solidFill>
                  <a:srgbClr val="FF3300"/>
                </a:solidFill>
              </a:rPr>
              <a:t> </a:t>
            </a:r>
            <a:r>
              <a:rPr lang="en-US" altLang="zh-CN" dirty="0">
                <a:solidFill>
                  <a:srgbClr val="FF3300"/>
                </a:solidFill>
              </a:rPr>
              <a:t>Cloud Computing</a:t>
            </a:r>
          </a:p>
        </p:txBody>
      </p:sp>
      <p:sp>
        <p:nvSpPr>
          <p:cNvPr id="88067" name="Rectangle 3"/>
          <p:cNvSpPr>
            <a:spLocks noGrp="1" noChangeArrowheads="1"/>
          </p:cNvSpPr>
          <p:nvPr>
            <p:ph idx="1"/>
          </p:nvPr>
        </p:nvSpPr>
        <p:spPr/>
        <p:txBody>
          <a:bodyPr/>
          <a:lstStyle/>
          <a:p>
            <a:r>
              <a:rPr lang="en-US" altLang="zh-CN" sz="2400" b="0" dirty="0">
                <a:solidFill>
                  <a:srgbClr val="0000FF"/>
                </a:solidFill>
                <a:latin typeface="Arial" pitchFamily="34" charset="0"/>
              </a:rPr>
              <a:t>Delivers computing, storage, even apps as a service across a network</a:t>
            </a:r>
          </a:p>
          <a:p>
            <a:r>
              <a:rPr lang="en-US" altLang="zh-CN" sz="2400" b="0" dirty="0">
                <a:latin typeface="Arial" pitchFamily="34" charset="0"/>
              </a:rPr>
              <a:t>Logical extension of virtualization as based on virtualization</a:t>
            </a:r>
          </a:p>
          <a:p>
            <a:pPr lvl="1"/>
            <a:r>
              <a:rPr lang="en-US" altLang="zh-CN" sz="2000" b="0" dirty="0">
                <a:latin typeface="Arial" pitchFamily="34" charset="0"/>
              </a:rPr>
              <a:t>Amazon </a:t>
            </a:r>
            <a:r>
              <a:rPr lang="en-US" altLang="zh-CN" sz="2000" b="0" dirty="0">
                <a:solidFill>
                  <a:srgbClr val="3366FF"/>
                </a:solidFill>
                <a:latin typeface="Arial" pitchFamily="34" charset="0"/>
              </a:rPr>
              <a:t>EC2</a:t>
            </a:r>
            <a:r>
              <a:rPr lang="en-US" altLang="zh-CN" sz="2000" b="0" dirty="0">
                <a:latin typeface="Arial" pitchFamily="34" charset="0"/>
              </a:rPr>
              <a:t>  has thousands of servers, millions of VMs, PBs of storage available across the Internet, pay based on usage</a:t>
            </a:r>
            <a:endParaRPr lang="en-US" altLang="zh-CN" sz="700" b="0" dirty="0">
              <a:latin typeface="Arial" pitchFamily="34"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dirty="0" smtClean="0"/>
              <a:t> </a:t>
            </a:r>
            <a:r>
              <a:rPr lang="en-US" altLang="zh-CN" dirty="0"/>
              <a:t>Cloud Computing</a:t>
            </a:r>
          </a:p>
        </p:txBody>
      </p:sp>
      <p:sp>
        <p:nvSpPr>
          <p:cNvPr id="89091" name="Rectangle 3"/>
          <p:cNvSpPr>
            <a:spLocks noGrp="1" noChangeArrowheads="1"/>
          </p:cNvSpPr>
          <p:nvPr>
            <p:ph idx="1"/>
          </p:nvPr>
        </p:nvSpPr>
        <p:spPr/>
        <p:txBody>
          <a:bodyPr/>
          <a:lstStyle/>
          <a:p>
            <a:r>
              <a:rPr lang="en-US" altLang="zh-CN" dirty="0">
                <a:latin typeface="Arial" pitchFamily="34" charset="0"/>
              </a:rPr>
              <a:t>Many types</a:t>
            </a:r>
          </a:p>
          <a:p>
            <a:pPr lvl="1"/>
            <a:r>
              <a:rPr lang="en-US" altLang="zh-CN" dirty="0">
                <a:solidFill>
                  <a:srgbClr val="FF0000"/>
                </a:solidFill>
                <a:latin typeface="Arial" pitchFamily="34" charset="0"/>
              </a:rPr>
              <a:t>Public cloud </a:t>
            </a:r>
            <a:r>
              <a:rPr lang="zh-CN" altLang="en-US" dirty="0">
                <a:solidFill>
                  <a:srgbClr val="FF0000"/>
                </a:solidFill>
                <a:latin typeface="Arial" pitchFamily="34" charset="0"/>
              </a:rPr>
              <a:t>（公有云）</a:t>
            </a:r>
            <a:r>
              <a:rPr lang="en-US" altLang="zh-CN" sz="2000" dirty="0">
                <a:latin typeface="Arial" pitchFamily="34" charset="0"/>
              </a:rPr>
              <a:t>– available via Internet to anyone willing to pay</a:t>
            </a:r>
          </a:p>
          <a:p>
            <a:pPr lvl="1"/>
            <a:r>
              <a:rPr lang="en-US" altLang="zh-CN" dirty="0">
                <a:solidFill>
                  <a:srgbClr val="FF0000"/>
                </a:solidFill>
                <a:latin typeface="Arial" pitchFamily="34" charset="0"/>
              </a:rPr>
              <a:t>Private cloud</a:t>
            </a:r>
            <a:r>
              <a:rPr lang="zh-CN" altLang="en-US" dirty="0">
                <a:solidFill>
                  <a:srgbClr val="FF0000"/>
                </a:solidFill>
                <a:latin typeface="Arial" pitchFamily="34" charset="0"/>
              </a:rPr>
              <a:t> （私有云）</a:t>
            </a:r>
            <a:r>
              <a:rPr lang="en-US" altLang="zh-CN" dirty="0">
                <a:solidFill>
                  <a:srgbClr val="3366FF"/>
                </a:solidFill>
                <a:latin typeface="Arial" pitchFamily="34" charset="0"/>
              </a:rPr>
              <a:t> </a:t>
            </a:r>
            <a:r>
              <a:rPr lang="en-US" altLang="zh-CN" sz="2000" dirty="0">
                <a:latin typeface="Arial" pitchFamily="34" charset="0"/>
              </a:rPr>
              <a:t>– run by a company for the company</a:t>
            </a:r>
            <a:r>
              <a:rPr lang="en-US" altLang="en-US" sz="2000" dirty="0">
                <a:latin typeface="Arial" pitchFamily="34" charset="0"/>
              </a:rPr>
              <a:t>’</a:t>
            </a:r>
            <a:r>
              <a:rPr lang="en-US" altLang="zh-CN" sz="2000" dirty="0">
                <a:latin typeface="Arial" pitchFamily="34" charset="0"/>
              </a:rPr>
              <a:t>s own use</a:t>
            </a:r>
          </a:p>
          <a:p>
            <a:pPr lvl="1"/>
            <a:r>
              <a:rPr lang="en-US" altLang="zh-CN" dirty="0">
                <a:solidFill>
                  <a:srgbClr val="FF0000"/>
                </a:solidFill>
                <a:latin typeface="Arial" pitchFamily="34" charset="0"/>
              </a:rPr>
              <a:t>Hybrid cloud </a:t>
            </a:r>
            <a:r>
              <a:rPr lang="zh-CN" altLang="en-US" dirty="0">
                <a:solidFill>
                  <a:srgbClr val="FF0000"/>
                </a:solidFill>
                <a:latin typeface="Arial" pitchFamily="34" charset="0"/>
              </a:rPr>
              <a:t>（混合云</a:t>
            </a:r>
            <a:r>
              <a:rPr lang="zh-CN" altLang="en-US" sz="2000" dirty="0">
                <a:solidFill>
                  <a:srgbClr val="FF0000"/>
                </a:solidFill>
                <a:latin typeface="Arial" pitchFamily="34" charset="0"/>
              </a:rPr>
              <a:t>）</a:t>
            </a:r>
            <a:r>
              <a:rPr lang="en-US" altLang="zh-CN" sz="2000" dirty="0">
                <a:latin typeface="Arial" pitchFamily="34" charset="0"/>
              </a:rPr>
              <a:t>– includes both public and private cloud </a:t>
            </a:r>
            <a:r>
              <a:rPr lang="en-US" altLang="zh-CN" sz="2000" dirty="0" smtClean="0">
                <a:latin typeface="Arial" pitchFamily="34" charset="0"/>
              </a:rPr>
              <a:t>components</a:t>
            </a:r>
          </a:p>
          <a:p>
            <a:pPr lvl="1"/>
            <a:endParaRPr lang="en-US" altLang="zh-CN" sz="2000" dirty="0">
              <a:latin typeface="Arial" pitchFamily="34" charset="0"/>
            </a:endParaRPr>
          </a:p>
          <a:p>
            <a:pPr lvl="1"/>
            <a:r>
              <a:rPr lang="en-US" altLang="zh-CN" dirty="0">
                <a:latin typeface="Arial" pitchFamily="34" charset="0"/>
              </a:rPr>
              <a:t>Software as a Service (</a:t>
            </a:r>
            <a:r>
              <a:rPr lang="en-US" altLang="zh-CN" dirty="0" err="1">
                <a:solidFill>
                  <a:srgbClr val="FF0000"/>
                </a:solidFill>
                <a:latin typeface="Arial" pitchFamily="34" charset="0"/>
              </a:rPr>
              <a:t>SaaS</a:t>
            </a:r>
            <a:r>
              <a:rPr lang="zh-CN" altLang="en-US" dirty="0">
                <a:solidFill>
                  <a:srgbClr val="3366FF"/>
                </a:solidFill>
                <a:latin typeface="Arial" pitchFamily="34" charset="0"/>
              </a:rPr>
              <a:t>，软件即服务</a:t>
            </a:r>
            <a:r>
              <a:rPr lang="en-US" altLang="zh-CN" dirty="0">
                <a:latin typeface="Arial" pitchFamily="34" charset="0"/>
              </a:rPr>
              <a:t>) </a:t>
            </a:r>
            <a:r>
              <a:rPr lang="en-US" altLang="zh-CN" sz="2000" dirty="0">
                <a:latin typeface="Arial" pitchFamily="34" charset="0"/>
              </a:rPr>
              <a:t>– one or more applications available via the Internet (i.e. word processor)</a:t>
            </a:r>
          </a:p>
          <a:p>
            <a:pPr lvl="1"/>
            <a:r>
              <a:rPr lang="en-US" altLang="zh-CN" dirty="0" smtClean="0">
                <a:latin typeface="Arial" pitchFamily="34" charset="0"/>
              </a:rPr>
              <a:t>Platform as a Service (</a:t>
            </a:r>
            <a:r>
              <a:rPr lang="en-US" altLang="zh-CN" dirty="0" smtClean="0">
                <a:solidFill>
                  <a:srgbClr val="FF0000"/>
                </a:solidFill>
                <a:latin typeface="Arial" pitchFamily="34" charset="0"/>
              </a:rPr>
              <a:t>PaaS</a:t>
            </a:r>
            <a:r>
              <a:rPr lang="zh-CN" altLang="en-US" dirty="0" smtClean="0">
                <a:solidFill>
                  <a:srgbClr val="3366FF"/>
                </a:solidFill>
                <a:latin typeface="Arial" pitchFamily="34" charset="0"/>
              </a:rPr>
              <a:t>，平台即服务</a:t>
            </a:r>
            <a:r>
              <a:rPr lang="en-US" altLang="zh-CN" dirty="0" smtClean="0">
                <a:latin typeface="Arial" pitchFamily="34" charset="0"/>
              </a:rPr>
              <a:t>) </a:t>
            </a:r>
            <a:r>
              <a:rPr lang="en-US" altLang="zh-CN" sz="2000" dirty="0" smtClean="0">
                <a:latin typeface="Arial" pitchFamily="34" charset="0"/>
              </a:rPr>
              <a:t>– </a:t>
            </a:r>
            <a:r>
              <a:rPr lang="en-US" altLang="zh-CN" sz="2000" dirty="0">
                <a:latin typeface="Arial" pitchFamily="34" charset="0"/>
              </a:rPr>
              <a:t>software stack ready for application use via the </a:t>
            </a:r>
            <a:r>
              <a:rPr lang="en-US" altLang="zh-CN" sz="2000" dirty="0" smtClean="0">
                <a:latin typeface="Arial" pitchFamily="34" charset="0"/>
              </a:rPr>
              <a:t>Internet </a:t>
            </a:r>
            <a:r>
              <a:rPr lang="en-US" altLang="zh-CN" sz="2000" dirty="0">
                <a:latin typeface="Arial" pitchFamily="34" charset="0"/>
              </a:rPr>
              <a:t>(</a:t>
            </a:r>
            <a:r>
              <a:rPr lang="en-US" altLang="zh-CN" sz="2000" dirty="0" err="1">
                <a:latin typeface="Arial" pitchFamily="34" charset="0"/>
              </a:rPr>
              <a:t>i.e</a:t>
            </a:r>
            <a:r>
              <a:rPr lang="en-US" altLang="zh-CN" sz="2000" dirty="0">
                <a:latin typeface="Arial" pitchFamily="34" charset="0"/>
              </a:rPr>
              <a:t> a database </a:t>
            </a:r>
            <a:r>
              <a:rPr lang="en-US" altLang="zh-CN" sz="2000" dirty="0" smtClean="0">
                <a:latin typeface="Arial" pitchFamily="34" charset="0"/>
              </a:rPr>
              <a:t>server</a:t>
            </a:r>
            <a:r>
              <a:rPr lang="en-US" altLang="zh-CN" sz="2000" dirty="0">
                <a:latin typeface="Arial" pitchFamily="34" charset="0"/>
              </a:rPr>
              <a:t>)</a:t>
            </a:r>
          </a:p>
          <a:p>
            <a:pPr lvl="1"/>
            <a:r>
              <a:rPr lang="en-US" altLang="zh-CN" dirty="0">
                <a:latin typeface="Arial" pitchFamily="34" charset="0"/>
              </a:rPr>
              <a:t>Infrastructure as a Service (</a:t>
            </a:r>
            <a:r>
              <a:rPr lang="en-US" altLang="zh-CN" dirty="0" err="1">
                <a:solidFill>
                  <a:srgbClr val="FF0000"/>
                </a:solidFill>
                <a:latin typeface="Arial" pitchFamily="34" charset="0"/>
              </a:rPr>
              <a:t>IaaS</a:t>
            </a:r>
            <a:r>
              <a:rPr lang="zh-CN" altLang="en-US" dirty="0">
                <a:solidFill>
                  <a:srgbClr val="3366FF"/>
                </a:solidFill>
                <a:latin typeface="Arial" pitchFamily="34" charset="0"/>
              </a:rPr>
              <a:t>，基础设施即服务</a:t>
            </a:r>
            <a:r>
              <a:rPr lang="en-US" altLang="zh-CN" dirty="0">
                <a:latin typeface="Arial" pitchFamily="34" charset="0"/>
              </a:rPr>
              <a:t>) </a:t>
            </a:r>
            <a:r>
              <a:rPr lang="en-US" altLang="zh-CN" sz="2000" dirty="0" smtClean="0">
                <a:latin typeface="Arial" pitchFamily="34" charset="0"/>
              </a:rPr>
              <a:t>– </a:t>
            </a:r>
            <a:r>
              <a:rPr lang="en-US" altLang="zh-CN" sz="2000" dirty="0">
                <a:latin typeface="Arial" pitchFamily="34" charset="0"/>
              </a:rPr>
              <a:t>servers or storage available over Internet (i.e. storage available for backup use)</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z="2400" dirty="0" smtClean="0"/>
              <a:t> </a:t>
            </a:r>
            <a:r>
              <a:rPr lang="en-US" altLang="zh-CN" sz="2400" dirty="0"/>
              <a:t>Cloud Computing</a:t>
            </a:r>
          </a:p>
        </p:txBody>
      </p:sp>
      <p:sp>
        <p:nvSpPr>
          <p:cNvPr id="90115" name="Rectangle 3"/>
          <p:cNvSpPr>
            <a:spLocks noGrp="1" noChangeArrowheads="1"/>
          </p:cNvSpPr>
          <p:nvPr>
            <p:ph idx="1"/>
          </p:nvPr>
        </p:nvSpPr>
        <p:spPr/>
        <p:txBody>
          <a:bodyPr/>
          <a:lstStyle/>
          <a:p>
            <a:r>
              <a:rPr lang="en-US" altLang="zh-CN" sz="2400">
                <a:solidFill>
                  <a:srgbClr val="FF3300"/>
                </a:solidFill>
                <a:latin typeface="Arial" pitchFamily="34" charset="0"/>
              </a:rPr>
              <a:t>Cloud compute environments composed of traditional OSes, plus VMMs, plus cloud management tools</a:t>
            </a:r>
          </a:p>
          <a:p>
            <a:pPr lvl="1"/>
            <a:r>
              <a:rPr lang="en-US" altLang="zh-CN" sz="2000">
                <a:latin typeface="Arial" pitchFamily="34" charset="0"/>
              </a:rPr>
              <a:t>Internet connectivity requires security like firewalls</a:t>
            </a:r>
            <a:endParaRPr lang="en-US" altLang="zh-CN" sz="700">
              <a:latin typeface="Arial" pitchFamily="34" charset="0"/>
            </a:endParaRPr>
          </a:p>
          <a:p>
            <a:pPr lvl="1"/>
            <a:r>
              <a:rPr lang="en-US" altLang="zh-CN" sz="2000">
                <a:latin typeface="Arial" pitchFamily="34" charset="0"/>
              </a:rPr>
              <a:t>Load balancers spread traffic across multiple applications</a:t>
            </a:r>
          </a:p>
        </p:txBody>
      </p:sp>
      <p:pic>
        <p:nvPicPr>
          <p:cNvPr id="90116" name="Picture 1" descr="1_2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2897" y="2831168"/>
            <a:ext cx="5089041" cy="40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zh-CN" altLang="en-US" sz="2800" dirty="0"/>
              <a:t>七</a:t>
            </a:r>
            <a:r>
              <a:rPr lang="zh-CN" altLang="en-US" sz="2800" dirty="0" smtClean="0"/>
              <a:t>、</a:t>
            </a:r>
            <a:r>
              <a:rPr lang="en-US" altLang="zh-CN" sz="2800" dirty="0" smtClean="0">
                <a:solidFill>
                  <a:srgbClr val="FF3300"/>
                </a:solidFill>
              </a:rPr>
              <a:t> </a:t>
            </a:r>
            <a:r>
              <a:rPr lang="en-US" altLang="zh-CN" sz="2800" dirty="0">
                <a:solidFill>
                  <a:srgbClr val="FF3300"/>
                </a:solidFill>
              </a:rPr>
              <a:t>Real-Time Embedded Systems</a:t>
            </a:r>
          </a:p>
        </p:txBody>
      </p:sp>
      <p:sp>
        <p:nvSpPr>
          <p:cNvPr id="91139" name="Content Placeholder 2"/>
          <p:cNvSpPr>
            <a:spLocks noGrp="1"/>
          </p:cNvSpPr>
          <p:nvPr>
            <p:ph idx="1"/>
          </p:nvPr>
        </p:nvSpPr>
        <p:spPr/>
        <p:txBody>
          <a:bodyPr/>
          <a:lstStyle/>
          <a:p>
            <a:r>
              <a:rPr lang="en-US" altLang="zh-CN" sz="2400" dirty="0">
                <a:latin typeface="Arial" pitchFamily="34" charset="0"/>
              </a:rPr>
              <a:t>Real-time embedded systems most prevalent form of computers</a:t>
            </a:r>
          </a:p>
          <a:p>
            <a:pPr lvl="1"/>
            <a:r>
              <a:rPr lang="en-US" altLang="zh-CN" sz="2000" dirty="0">
                <a:latin typeface="Arial" pitchFamily="34" charset="0"/>
              </a:rPr>
              <a:t>Vary considerable, special purpose, limited purpose OS, </a:t>
            </a:r>
            <a:r>
              <a:rPr lang="en-US" altLang="zh-CN" sz="2000" dirty="0">
                <a:solidFill>
                  <a:srgbClr val="3366FF"/>
                </a:solidFill>
                <a:latin typeface="Arial" pitchFamily="34" charset="0"/>
              </a:rPr>
              <a:t>real-time OS</a:t>
            </a:r>
          </a:p>
          <a:p>
            <a:pPr lvl="1"/>
            <a:r>
              <a:rPr lang="en-US" altLang="zh-CN" sz="2000" dirty="0">
                <a:latin typeface="Arial" pitchFamily="34" charset="0"/>
              </a:rPr>
              <a:t>Use expanding</a:t>
            </a:r>
          </a:p>
          <a:p>
            <a:r>
              <a:rPr lang="en-US" altLang="zh-CN" sz="2400" dirty="0">
                <a:latin typeface="Arial" pitchFamily="34" charset="0"/>
              </a:rPr>
              <a:t>Many other special computing environments as well</a:t>
            </a:r>
          </a:p>
          <a:p>
            <a:pPr lvl="1"/>
            <a:r>
              <a:rPr lang="en-US" altLang="zh-CN" sz="2000" dirty="0">
                <a:latin typeface="Arial" pitchFamily="34" charset="0"/>
              </a:rPr>
              <a:t>Some have OSes, some perform tasks without an OS</a:t>
            </a:r>
          </a:p>
          <a:p>
            <a:r>
              <a:rPr lang="en-US" altLang="zh-CN" sz="2400" dirty="0">
                <a:latin typeface="Arial" pitchFamily="34" charset="0"/>
              </a:rPr>
              <a:t>Real-time OS has well-defined fixed time constraints</a:t>
            </a:r>
          </a:p>
          <a:p>
            <a:pPr lvl="1"/>
            <a:r>
              <a:rPr lang="en-US" altLang="zh-CN" sz="2000" dirty="0">
                <a:latin typeface="Arial" pitchFamily="34" charset="0"/>
              </a:rPr>
              <a:t>Processing </a:t>
            </a:r>
            <a:r>
              <a:rPr lang="en-US" altLang="zh-CN" sz="2000" i="1" dirty="0">
                <a:latin typeface="Arial" pitchFamily="34" charset="0"/>
              </a:rPr>
              <a:t>must</a:t>
            </a:r>
            <a:r>
              <a:rPr lang="en-US" altLang="zh-CN" sz="2000" dirty="0">
                <a:latin typeface="Arial" pitchFamily="34" charset="0"/>
              </a:rPr>
              <a:t> be done within constraint</a:t>
            </a:r>
          </a:p>
          <a:p>
            <a:pPr lvl="1"/>
            <a:r>
              <a:rPr lang="en-US" altLang="zh-CN" sz="2000" dirty="0">
                <a:latin typeface="Arial" pitchFamily="34" charset="0"/>
              </a:rPr>
              <a:t>Correct operation only if constraints met</a:t>
            </a:r>
          </a:p>
          <a:p>
            <a:pPr lvl="1"/>
            <a:endParaRPr lang="en-US" altLang="zh-CN" sz="2000" dirty="0">
              <a:latin typeface="Arial" pitchFamily="34"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dirty="0" smtClean="0">
                <a:ea typeface="黑体" pitchFamily="49" charset="-122"/>
              </a:rPr>
              <a:t>嵌入式系统</a:t>
            </a:r>
          </a:p>
        </p:txBody>
      </p:sp>
      <p:sp>
        <p:nvSpPr>
          <p:cNvPr id="51203" name="Rectangle 3"/>
          <p:cNvSpPr>
            <a:spLocks noGrp="1" noChangeArrowheads="1"/>
          </p:cNvSpPr>
          <p:nvPr>
            <p:ph idx="1"/>
          </p:nvPr>
        </p:nvSpPr>
        <p:spPr/>
        <p:txBody>
          <a:bodyPr/>
          <a:lstStyle/>
          <a:p>
            <a:pPr eaLnBrk="1" hangingPunct="1">
              <a:spcBef>
                <a:spcPct val="0"/>
              </a:spcBef>
            </a:pPr>
            <a:r>
              <a:rPr lang="zh-CN" altLang="en-US" dirty="0" smtClean="0">
                <a:solidFill>
                  <a:srgbClr val="FF0000"/>
                </a:solidFill>
                <a:latin typeface="楷体" pitchFamily="49" charset="-122"/>
              </a:rPr>
              <a:t>嵌入式系统</a:t>
            </a:r>
            <a:r>
              <a:rPr lang="zh-CN" altLang="en-US" dirty="0" smtClean="0">
                <a:latin typeface="楷体" pitchFamily="49" charset="-122"/>
              </a:rPr>
              <a:t>是以应用为中心，以计算机技术为基础，采用</a:t>
            </a:r>
            <a:r>
              <a:rPr lang="zh-CN" altLang="en-US" dirty="0" smtClean="0">
                <a:solidFill>
                  <a:srgbClr val="0000CC"/>
                </a:solidFill>
                <a:latin typeface="楷体" pitchFamily="49" charset="-122"/>
              </a:rPr>
              <a:t>可剪裁软硬件</a:t>
            </a:r>
            <a:r>
              <a:rPr lang="zh-CN" altLang="en-US" dirty="0" smtClean="0">
                <a:latin typeface="楷体" pitchFamily="49" charset="-122"/>
              </a:rPr>
              <a:t>，适用于对功能、可靠性、成本、体积、功耗等有严格要求的</a:t>
            </a:r>
            <a:r>
              <a:rPr lang="zh-CN" altLang="en-US" dirty="0" smtClean="0">
                <a:solidFill>
                  <a:srgbClr val="0000CC"/>
                </a:solidFill>
                <a:latin typeface="楷体" pitchFamily="49" charset="-122"/>
              </a:rPr>
              <a:t>专用计算机系统</a:t>
            </a:r>
            <a:r>
              <a:rPr lang="zh-CN" altLang="en-US" dirty="0" smtClean="0">
                <a:latin typeface="楷体" pitchFamily="49" charset="-122"/>
              </a:rPr>
              <a:t>，用于实现对其他设备的控制、监视或管理等功能</a:t>
            </a:r>
            <a:endParaRPr lang="en-US" altLang="zh-CN" dirty="0" smtClean="0">
              <a:latin typeface="楷体" pitchFamily="49" charset="-122"/>
            </a:endParaRPr>
          </a:p>
          <a:p>
            <a:pPr eaLnBrk="1" hangingPunct="1">
              <a:spcBef>
                <a:spcPct val="0"/>
              </a:spcBef>
            </a:pPr>
            <a:endParaRPr lang="zh-CN" altLang="en-US" sz="4000" dirty="0">
              <a:latin typeface="楷体" pitchFamily="49" charset="-122"/>
            </a:endParaRPr>
          </a:p>
          <a:p>
            <a:pPr eaLnBrk="1" hangingPunct="1">
              <a:spcBef>
                <a:spcPct val="0"/>
              </a:spcBef>
            </a:pPr>
            <a:r>
              <a:rPr lang="zh-CN" altLang="en-US" dirty="0" smtClean="0">
                <a:solidFill>
                  <a:srgbClr val="FF0000"/>
                </a:solidFill>
                <a:latin typeface="楷体" pitchFamily="49" charset="-122"/>
              </a:rPr>
              <a:t>嵌入式操作系统：</a:t>
            </a:r>
            <a:r>
              <a:rPr lang="zh-CN" altLang="en-US" dirty="0" smtClean="0">
                <a:latin typeface="楷体" pitchFamily="49" charset="-122"/>
              </a:rPr>
              <a:t>运行在嵌入式系统环境中，对整个嵌入式系统以及它所操作、控制的各种部件装置等资源进行统一协调、调度和控制的系统软件</a:t>
            </a:r>
          </a:p>
        </p:txBody>
      </p:sp>
    </p:spTree>
    <p:extLst>
      <p:ext uri="{BB962C8B-B14F-4D97-AF65-F5344CB8AC3E}">
        <p14:creationId xmlns:p14="http://schemas.microsoft.com/office/powerpoint/2010/main" val="4054607724"/>
      </p:ext>
    </p:extLst>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dirty="0" smtClean="0">
                <a:ea typeface="楷体_GB2312" pitchFamily="49" charset="-122"/>
              </a:rPr>
              <a:t>嵌入式操作系统</a:t>
            </a:r>
            <a:r>
              <a:rPr lang="zh-CN" altLang="en-US" dirty="0" smtClean="0"/>
              <a:t> </a:t>
            </a:r>
          </a:p>
        </p:txBody>
      </p:sp>
      <p:sp>
        <p:nvSpPr>
          <p:cNvPr id="52227" name="Rectangle 3"/>
          <p:cNvSpPr>
            <a:spLocks noGrp="1" noChangeArrowheads="1"/>
          </p:cNvSpPr>
          <p:nvPr>
            <p:ph idx="1"/>
          </p:nvPr>
        </p:nvSpPr>
        <p:spPr/>
        <p:txBody>
          <a:bodyPr/>
          <a:lstStyle/>
          <a:p>
            <a:pPr eaLnBrk="1" hangingPunct="1">
              <a:lnSpc>
                <a:spcPct val="90000"/>
              </a:lnSpc>
            </a:pPr>
            <a:r>
              <a:rPr lang="zh-CN" altLang="en-US" dirty="0">
                <a:latin typeface="Arial" pitchFamily="34" charset="0"/>
              </a:rPr>
              <a:t>几种主流嵌入式操作系统</a:t>
            </a:r>
            <a:endParaRPr lang="zh-CN" altLang="en-US" sz="2000" dirty="0">
              <a:latin typeface="Arial" pitchFamily="34" charset="0"/>
            </a:endParaRPr>
          </a:p>
          <a:p>
            <a:pPr lvl="1" eaLnBrk="1" hangingPunct="1">
              <a:lnSpc>
                <a:spcPct val="90000"/>
              </a:lnSpc>
            </a:pPr>
            <a:r>
              <a:rPr lang="zh-CN" altLang="en-US" sz="2000" dirty="0">
                <a:solidFill>
                  <a:srgbClr val="0000CC"/>
                </a:solidFill>
                <a:latin typeface="Arial" pitchFamily="34" charset="0"/>
              </a:rPr>
              <a:t>嵌入式</a:t>
            </a:r>
            <a:r>
              <a:rPr lang="en-US" altLang="zh-CN" sz="2000" dirty="0">
                <a:solidFill>
                  <a:srgbClr val="0000CC"/>
                </a:solidFill>
                <a:latin typeface="Arial" pitchFamily="34" charset="0"/>
              </a:rPr>
              <a:t>Linux</a:t>
            </a:r>
            <a:r>
              <a:rPr lang="en-US" altLang="zh-CN" sz="2000" dirty="0">
                <a:latin typeface="Arial" pitchFamily="34" charset="0"/>
              </a:rPr>
              <a:t> : </a:t>
            </a:r>
          </a:p>
          <a:p>
            <a:pPr lvl="2" eaLnBrk="1" hangingPunct="1">
              <a:lnSpc>
                <a:spcPct val="90000"/>
              </a:lnSpc>
            </a:pPr>
            <a:r>
              <a:rPr lang="en-US" altLang="zh-CN" sz="1600" dirty="0">
                <a:latin typeface="Arial" pitchFamily="34" charset="0"/>
                <a:sym typeface="Symbol" pitchFamily="18" charset="2"/>
              </a:rPr>
              <a:t></a:t>
            </a:r>
            <a:r>
              <a:rPr lang="en-US" altLang="zh-CN" sz="1600" dirty="0" err="1">
                <a:latin typeface="Arial" pitchFamily="34" charset="0"/>
              </a:rPr>
              <a:t>CLinux</a:t>
            </a:r>
            <a:endParaRPr lang="en-US" altLang="zh-CN" sz="1600" dirty="0">
              <a:latin typeface="Arial" pitchFamily="34" charset="0"/>
            </a:endParaRPr>
          </a:p>
          <a:p>
            <a:pPr lvl="2" eaLnBrk="1" hangingPunct="1">
              <a:lnSpc>
                <a:spcPct val="90000"/>
              </a:lnSpc>
            </a:pPr>
            <a:r>
              <a:rPr lang="en-US" altLang="zh-CN" sz="1600" dirty="0">
                <a:latin typeface="Arial" pitchFamily="34" charset="0"/>
              </a:rPr>
              <a:t>RT-Linux</a:t>
            </a:r>
          </a:p>
          <a:p>
            <a:pPr lvl="2" eaLnBrk="1" hangingPunct="1">
              <a:lnSpc>
                <a:spcPct val="90000"/>
              </a:lnSpc>
            </a:pPr>
            <a:r>
              <a:rPr lang="en-US" altLang="zh-CN" sz="1600" dirty="0" err="1">
                <a:latin typeface="Arial" pitchFamily="34" charset="0"/>
              </a:rPr>
              <a:t>XLinux</a:t>
            </a:r>
            <a:endParaRPr lang="en-US" altLang="zh-CN" sz="1600" dirty="0">
              <a:latin typeface="Arial" pitchFamily="34" charset="0"/>
            </a:endParaRPr>
          </a:p>
          <a:p>
            <a:pPr lvl="2" eaLnBrk="1" hangingPunct="1">
              <a:lnSpc>
                <a:spcPct val="90000"/>
              </a:lnSpc>
            </a:pPr>
            <a:r>
              <a:rPr lang="zh-CN" altLang="en-US" sz="1600" dirty="0">
                <a:latin typeface="Arial" pitchFamily="34" charset="0"/>
              </a:rPr>
              <a:t>红旗嵌入式</a:t>
            </a:r>
            <a:r>
              <a:rPr lang="en-US" altLang="zh-CN" sz="1600" dirty="0">
                <a:latin typeface="Arial" pitchFamily="34" charset="0"/>
              </a:rPr>
              <a:t>Linux</a:t>
            </a:r>
          </a:p>
          <a:p>
            <a:pPr lvl="2" eaLnBrk="1" hangingPunct="1">
              <a:lnSpc>
                <a:spcPct val="90000"/>
              </a:lnSpc>
            </a:pPr>
            <a:r>
              <a:rPr lang="en-US" altLang="zh-CN" sz="1600" dirty="0" err="1">
                <a:latin typeface="Arial" pitchFamily="34" charset="0"/>
              </a:rPr>
              <a:t>Montavista</a:t>
            </a:r>
            <a:r>
              <a:rPr lang="en-US" altLang="zh-CN" sz="1600" dirty="0">
                <a:latin typeface="Arial" pitchFamily="34" charset="0"/>
              </a:rPr>
              <a:t> </a:t>
            </a:r>
            <a:r>
              <a:rPr lang="en-US" altLang="zh-CN" sz="1600" dirty="0" err="1">
                <a:latin typeface="Arial" pitchFamily="34" charset="0"/>
              </a:rPr>
              <a:t>linux</a:t>
            </a:r>
            <a:endParaRPr lang="en-US" altLang="zh-CN" sz="1600" dirty="0">
              <a:latin typeface="Arial" pitchFamily="34" charset="0"/>
            </a:endParaRPr>
          </a:p>
          <a:p>
            <a:pPr lvl="2" eaLnBrk="1" hangingPunct="1">
              <a:lnSpc>
                <a:spcPct val="90000"/>
              </a:lnSpc>
            </a:pPr>
            <a:r>
              <a:rPr lang="zh-CN" altLang="en-US" sz="1600" dirty="0">
                <a:latin typeface="Arial" pitchFamily="34" charset="0"/>
              </a:rPr>
              <a:t>风河</a:t>
            </a:r>
            <a:r>
              <a:rPr lang="en-US" altLang="zh-CN" sz="1600" dirty="0" err="1">
                <a:latin typeface="Arial" pitchFamily="34" charset="0"/>
              </a:rPr>
              <a:t>linux</a:t>
            </a:r>
            <a:r>
              <a:rPr lang="en-US" altLang="zh-CN" sz="1600" dirty="0">
                <a:latin typeface="Arial" pitchFamily="34" charset="0"/>
              </a:rPr>
              <a:t> </a:t>
            </a:r>
            <a:r>
              <a:rPr lang="zh-CN" altLang="en-US" sz="1600" dirty="0">
                <a:latin typeface="Arial" pitchFamily="34" charset="0"/>
              </a:rPr>
              <a:t> </a:t>
            </a:r>
            <a:r>
              <a:rPr lang="en-US" altLang="zh-CN" sz="1600" dirty="0">
                <a:latin typeface="Arial" pitchFamily="34" charset="0"/>
              </a:rPr>
              <a:t>......</a:t>
            </a:r>
          </a:p>
          <a:p>
            <a:pPr lvl="1" eaLnBrk="1" hangingPunct="1">
              <a:lnSpc>
                <a:spcPct val="90000"/>
              </a:lnSpc>
            </a:pPr>
            <a:r>
              <a:rPr lang="en-US" altLang="zh-CN" sz="1600" dirty="0" err="1">
                <a:solidFill>
                  <a:srgbClr val="0000CC"/>
                </a:solidFill>
                <a:latin typeface="Arial" pitchFamily="34" charset="0"/>
              </a:rPr>
              <a:t>VxWorks</a:t>
            </a:r>
            <a:r>
              <a:rPr lang="en-US" altLang="zh-CN" sz="1600" dirty="0">
                <a:solidFill>
                  <a:srgbClr val="0000CC"/>
                </a:solidFill>
                <a:latin typeface="Arial" pitchFamily="34" charset="0"/>
              </a:rPr>
              <a:t> </a:t>
            </a:r>
          </a:p>
          <a:p>
            <a:pPr lvl="1" eaLnBrk="1" hangingPunct="1">
              <a:lnSpc>
                <a:spcPct val="90000"/>
              </a:lnSpc>
            </a:pPr>
            <a:r>
              <a:rPr lang="en-US" altLang="zh-CN" sz="1600" dirty="0">
                <a:solidFill>
                  <a:srgbClr val="0000CC"/>
                </a:solidFill>
                <a:latin typeface="Arial" pitchFamily="34" charset="0"/>
              </a:rPr>
              <a:t>QNX </a:t>
            </a:r>
          </a:p>
          <a:p>
            <a:pPr lvl="1" eaLnBrk="1" hangingPunct="1">
              <a:lnSpc>
                <a:spcPct val="90000"/>
              </a:lnSpc>
            </a:pPr>
            <a:r>
              <a:rPr lang="en-US" altLang="zh-CN" sz="1600" dirty="0">
                <a:solidFill>
                  <a:srgbClr val="0000CC"/>
                </a:solidFill>
                <a:latin typeface="Arial" pitchFamily="34" charset="0"/>
              </a:rPr>
              <a:t>Windows CE </a:t>
            </a:r>
          </a:p>
          <a:p>
            <a:pPr lvl="1" eaLnBrk="1" hangingPunct="1">
              <a:lnSpc>
                <a:spcPct val="90000"/>
              </a:lnSpc>
            </a:pPr>
            <a:r>
              <a:rPr lang="en-US" altLang="zh-CN" sz="1600" dirty="0" err="1">
                <a:solidFill>
                  <a:srgbClr val="0000CC"/>
                </a:solidFill>
                <a:latin typeface="Arial" pitchFamily="34" charset="0"/>
              </a:rPr>
              <a:t>uC</a:t>
            </a:r>
            <a:r>
              <a:rPr lang="en-US" altLang="zh-CN" sz="1600" dirty="0">
                <a:solidFill>
                  <a:srgbClr val="0000CC"/>
                </a:solidFill>
                <a:latin typeface="Arial" pitchFamily="34" charset="0"/>
              </a:rPr>
              <a:t>/OS</a:t>
            </a:r>
          </a:p>
          <a:p>
            <a:pPr lvl="1" eaLnBrk="1" hangingPunct="1">
              <a:lnSpc>
                <a:spcPct val="90000"/>
              </a:lnSpc>
            </a:pPr>
            <a:r>
              <a:rPr lang="en-US" altLang="zh-CN" sz="1600" dirty="0">
                <a:solidFill>
                  <a:srgbClr val="0000CC"/>
                </a:solidFill>
                <a:latin typeface="Arial" pitchFamily="34" charset="0"/>
              </a:rPr>
              <a:t>Palm OS</a:t>
            </a:r>
            <a:r>
              <a:rPr lang="en-US" altLang="zh-CN" sz="1600" dirty="0">
                <a:latin typeface="Arial" pitchFamily="34" charset="0"/>
              </a:rPr>
              <a:t> </a:t>
            </a:r>
          </a:p>
          <a:p>
            <a:pPr lvl="1" eaLnBrk="1" hangingPunct="1">
              <a:lnSpc>
                <a:spcPct val="90000"/>
              </a:lnSpc>
            </a:pPr>
            <a:r>
              <a:rPr lang="en-US" altLang="zh-CN" sz="1600" dirty="0">
                <a:solidFill>
                  <a:srgbClr val="0000CC"/>
                </a:solidFill>
                <a:latin typeface="Arial" pitchFamily="34" charset="0"/>
              </a:rPr>
              <a:t>L4</a:t>
            </a:r>
          </a:p>
          <a:p>
            <a:pPr marL="457200" lvl="1" indent="0" eaLnBrk="1" hangingPunct="1">
              <a:lnSpc>
                <a:spcPct val="90000"/>
              </a:lnSpc>
              <a:buNone/>
            </a:pPr>
            <a:endParaRPr lang="en-US" altLang="zh-CN" sz="1600" b="0" dirty="0">
              <a:solidFill>
                <a:srgbClr val="C00000"/>
              </a:solidFill>
              <a:latin typeface="Times New Roman" pitchFamily="18" charset="0"/>
            </a:endParaRPr>
          </a:p>
          <a:p>
            <a:pPr eaLnBrk="1" hangingPunct="1">
              <a:lnSpc>
                <a:spcPct val="80000"/>
              </a:lnSpc>
            </a:pPr>
            <a:endParaRPr lang="zh-CN" altLang="en-US" sz="1600" dirty="0">
              <a:latin typeface="Times New Roman" pitchFamily="18" charset="0"/>
              <a:ea typeface="楷体_GB2312" pitchFamily="49" charset="-122"/>
            </a:endParaRPr>
          </a:p>
        </p:txBody>
      </p:sp>
    </p:spTree>
    <p:extLst>
      <p:ext uri="{BB962C8B-B14F-4D97-AF65-F5344CB8AC3E}">
        <p14:creationId xmlns:p14="http://schemas.microsoft.com/office/powerpoint/2010/main" val="3372773464"/>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osc">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s-8">
  <a:themeElements>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MS PGothic"/>
        <a:cs typeface=""/>
      </a:majorFont>
      <a:minorFont>
        <a:latin typeface="楷体"/>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5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5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osc</Template>
  <TotalTime>40492</TotalTime>
  <Words>6120</Words>
  <Application>Microsoft Office PowerPoint</Application>
  <PresentationFormat>宽屏</PresentationFormat>
  <Paragraphs>779</Paragraphs>
  <Slides>113</Slides>
  <Notes>38</Notes>
  <HiddenSlides>2</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113</vt:i4>
      </vt:variant>
    </vt:vector>
  </HeadingPairs>
  <TitlesOfParts>
    <vt:vector size="136" baseType="lpstr">
      <vt:lpstr>Monotype Sorts</vt:lpstr>
      <vt:lpstr>MS PGothic</vt:lpstr>
      <vt:lpstr>MS PGothic</vt:lpstr>
      <vt:lpstr>PMingLiU</vt:lpstr>
      <vt:lpstr>黑体</vt:lpstr>
      <vt:lpstr>华文楷体</vt:lpstr>
      <vt:lpstr>楷体</vt:lpstr>
      <vt:lpstr>楷体_GB2312</vt:lpstr>
      <vt:lpstr>宋体</vt:lpstr>
      <vt:lpstr>Arial</vt:lpstr>
      <vt:lpstr>Arial Narrow</vt:lpstr>
      <vt:lpstr>Courier New</vt:lpstr>
      <vt:lpstr>Helvetica</vt:lpstr>
      <vt:lpstr>Symbol</vt:lpstr>
      <vt:lpstr>Tahoma</vt:lpstr>
      <vt:lpstr>Times New Roman</vt:lpstr>
      <vt:lpstr>Verdana</vt:lpstr>
      <vt:lpstr>Webdings</vt:lpstr>
      <vt:lpstr>Wingdings</vt:lpstr>
      <vt:lpstr>osc</vt:lpstr>
      <vt:lpstr>os-8</vt:lpstr>
      <vt:lpstr>Visio</vt:lpstr>
      <vt:lpstr>BMP 图像</vt:lpstr>
      <vt:lpstr>操作系统</vt:lpstr>
      <vt:lpstr>基本情况</vt:lpstr>
      <vt:lpstr>学习目标</vt:lpstr>
      <vt:lpstr>课程考核</vt:lpstr>
      <vt:lpstr>教材、参考书</vt:lpstr>
      <vt:lpstr>课程网址、作业及答疑</vt:lpstr>
      <vt:lpstr>Chapter 1: Introduction</vt:lpstr>
      <vt:lpstr>Chapter 1: Introduction</vt:lpstr>
      <vt:lpstr>Chapter Objectives</vt:lpstr>
      <vt:lpstr> 操作系统</vt:lpstr>
      <vt:lpstr>1.1 What Operating System Do </vt:lpstr>
      <vt:lpstr>What Operating System Do? </vt:lpstr>
      <vt:lpstr>Computer System Structure</vt:lpstr>
      <vt:lpstr>Four Components of a Computer System</vt:lpstr>
      <vt:lpstr> What is Operating System ?</vt:lpstr>
      <vt:lpstr>What is Operating System ?</vt:lpstr>
      <vt:lpstr>What is Operating System ?</vt:lpstr>
      <vt:lpstr>What is Operating System ?</vt:lpstr>
      <vt:lpstr>Operating System Definition</vt:lpstr>
      <vt:lpstr>Operating System Definition (Cont.)</vt:lpstr>
      <vt:lpstr>1.2 Computer-System Organization</vt:lpstr>
      <vt:lpstr> Computer System Organization</vt:lpstr>
      <vt:lpstr>Computer System Organization</vt:lpstr>
      <vt:lpstr>1.2.1 Computer-System Operation</vt:lpstr>
      <vt:lpstr>Computer Startup</vt:lpstr>
      <vt:lpstr>Common Functions of Interrupts</vt:lpstr>
      <vt:lpstr>Common Functions of Interrupts</vt:lpstr>
      <vt:lpstr>中断</vt:lpstr>
      <vt:lpstr>中断</vt:lpstr>
      <vt:lpstr>Interrupt Handling（中断处理）</vt:lpstr>
      <vt:lpstr>Interrupt Time line</vt:lpstr>
      <vt:lpstr>1.2.2  Storage Structure</vt:lpstr>
      <vt:lpstr>Storage Hierarchy</vt:lpstr>
      <vt:lpstr>Caching （高速缓存）</vt:lpstr>
      <vt:lpstr>Storage-Device Hierarchy</vt:lpstr>
      <vt:lpstr>1.2.3  I/O Structure</vt:lpstr>
      <vt:lpstr> I/O Interrupts </vt:lpstr>
      <vt:lpstr>Two I/O Methods</vt:lpstr>
      <vt:lpstr>How a Modern Computer Works</vt:lpstr>
      <vt:lpstr>Device-Status Table</vt:lpstr>
      <vt:lpstr>Direct Memory Access Structure 直接内存访问(DMA)</vt:lpstr>
      <vt:lpstr>1.3 Computer-System Architecture</vt:lpstr>
      <vt:lpstr>Single-Processor Systems（单处理器系统）</vt:lpstr>
      <vt:lpstr>Multiprocessor Systems（多处理器系统）</vt:lpstr>
      <vt:lpstr>Symmetric Multiprocessing Architecture</vt:lpstr>
      <vt:lpstr>A Dual-Core Design</vt:lpstr>
      <vt:lpstr>DEFINITIONS OF COMPUTER SYSTEM COMPONENTS</vt:lpstr>
      <vt:lpstr>Clustered Systems集群系统</vt:lpstr>
      <vt:lpstr>Clustered Systems</vt:lpstr>
      <vt:lpstr>1.4 Operating-System Operations (操作系统的执行)</vt:lpstr>
      <vt:lpstr> Operating-System Operations</vt:lpstr>
      <vt:lpstr>Operating-System Operations</vt:lpstr>
      <vt:lpstr>内核态与用户态</vt:lpstr>
      <vt:lpstr>Privileged instructions</vt:lpstr>
      <vt:lpstr>Operating-System Operations</vt:lpstr>
      <vt:lpstr>1.5 Resource Management (资源管理)</vt:lpstr>
      <vt:lpstr>操作系统功能部件 </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1.6 Security and Protection (安全和保护)</vt:lpstr>
      <vt:lpstr>Protection and Security</vt:lpstr>
      <vt:lpstr>1.7 Virtualization (虚拟化)</vt:lpstr>
      <vt:lpstr>Virtualization</vt:lpstr>
      <vt:lpstr>Virtualization (cont.)</vt:lpstr>
      <vt:lpstr>Computing Environments - Virtualization</vt:lpstr>
      <vt:lpstr>1.8 Distributed Systems (分布式系统)</vt:lpstr>
      <vt:lpstr>Distributed Systems</vt:lpstr>
      <vt:lpstr>1.9 Kernel Data Structures (内核数据结构)</vt:lpstr>
      <vt:lpstr>Kernel Data Structures</vt:lpstr>
      <vt:lpstr>Kernel Data Structures</vt:lpstr>
      <vt:lpstr>Kernel Data Structures</vt:lpstr>
      <vt:lpstr>1.10 Computing Environments(计算环境)</vt:lpstr>
      <vt:lpstr>一、Traditional</vt:lpstr>
      <vt:lpstr>1. Mainframe Systems大型机系统</vt:lpstr>
      <vt:lpstr>  Multiprogrammed  Systems</vt:lpstr>
      <vt:lpstr>2. Time-Sharing Systems分时系统</vt:lpstr>
      <vt:lpstr>响应时间</vt:lpstr>
      <vt:lpstr>3. Desktop Systems</vt:lpstr>
      <vt:lpstr>PC主要操作系统</vt:lpstr>
      <vt:lpstr>二、 Mobile</vt:lpstr>
      <vt:lpstr>计算机应用领域</vt:lpstr>
      <vt:lpstr>三、Client-Server</vt:lpstr>
      <vt:lpstr>四、 Peer-to-Peer</vt:lpstr>
      <vt:lpstr>五、 Virtualization</vt:lpstr>
      <vt:lpstr> Virtualization</vt:lpstr>
      <vt:lpstr> Virtualization</vt:lpstr>
      <vt:lpstr>六、 Cloud Computing</vt:lpstr>
      <vt:lpstr> Cloud Computing</vt:lpstr>
      <vt:lpstr> Cloud Computing</vt:lpstr>
      <vt:lpstr>七、 Real-Time Embedded Systems</vt:lpstr>
      <vt:lpstr>嵌入式系统</vt:lpstr>
      <vt:lpstr>嵌入式操作系统 </vt:lpstr>
      <vt:lpstr>操作系统市场格局</vt:lpstr>
      <vt:lpstr>国内操作系统发展情况</vt:lpstr>
      <vt:lpstr>操作系统长期由国外厂商垄断</vt:lpstr>
      <vt:lpstr>PowerPoint 演示文稿</vt:lpstr>
      <vt:lpstr>Windows为什么成功</vt:lpstr>
      <vt:lpstr>Android为什么会成功？</vt:lpstr>
      <vt:lpstr>1.11 Free and Open-Source Operating Systems(自由和开源操作系统)</vt:lpstr>
      <vt:lpstr> Open-Source Operating Systems</vt:lpstr>
      <vt:lpstr>The Study of Operating Systems</vt:lpstr>
      <vt:lpstr>The Study of Operating Systems</vt:lpstr>
      <vt:lpstr>Summary</vt:lpstr>
      <vt:lpstr>Summary</vt:lpstr>
      <vt:lpstr>Homework</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jjm</dc:creator>
  <cp:lastModifiedBy>xtommy</cp:lastModifiedBy>
  <cp:revision>310</cp:revision>
  <dcterms:created xsi:type="dcterms:W3CDTF">2004-10-07T18:29:30Z</dcterms:created>
  <dcterms:modified xsi:type="dcterms:W3CDTF">2021-09-12T14:00:21Z</dcterms:modified>
</cp:coreProperties>
</file>